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66"/>
  </p:notesMasterIdLst>
  <p:handoutMasterIdLst>
    <p:handoutMasterId r:id="rId67"/>
  </p:handoutMasterIdLst>
  <p:sldIdLst>
    <p:sldId id="336" r:id="rId2"/>
    <p:sldId id="317" r:id="rId3"/>
    <p:sldId id="258" r:id="rId4"/>
    <p:sldId id="260" r:id="rId5"/>
    <p:sldId id="261" r:id="rId6"/>
    <p:sldId id="262" r:id="rId7"/>
    <p:sldId id="263" r:id="rId8"/>
    <p:sldId id="264" r:id="rId9"/>
    <p:sldId id="265" r:id="rId10"/>
    <p:sldId id="266" r:id="rId11"/>
    <p:sldId id="267" r:id="rId12"/>
    <p:sldId id="269" r:id="rId13"/>
    <p:sldId id="331" r:id="rId14"/>
    <p:sldId id="270" r:id="rId15"/>
    <p:sldId id="271" r:id="rId16"/>
    <p:sldId id="272" r:id="rId17"/>
    <p:sldId id="273" r:id="rId18"/>
    <p:sldId id="275" r:id="rId19"/>
    <p:sldId id="276" r:id="rId20"/>
    <p:sldId id="277" r:id="rId21"/>
    <p:sldId id="279" r:id="rId22"/>
    <p:sldId id="280" r:id="rId23"/>
    <p:sldId id="281" r:id="rId24"/>
    <p:sldId id="329" r:id="rId25"/>
    <p:sldId id="330" r:id="rId26"/>
    <p:sldId id="332" r:id="rId27"/>
    <p:sldId id="282" r:id="rId28"/>
    <p:sldId id="335" r:id="rId29"/>
    <p:sldId id="283" r:id="rId30"/>
    <p:sldId id="284" r:id="rId31"/>
    <p:sldId id="285" r:id="rId32"/>
    <p:sldId id="286" r:id="rId33"/>
    <p:sldId id="287" r:id="rId34"/>
    <p:sldId id="314" r:id="rId35"/>
    <p:sldId id="315" r:id="rId36"/>
    <p:sldId id="288" r:id="rId37"/>
    <p:sldId id="316" r:id="rId38"/>
    <p:sldId id="289" r:id="rId39"/>
    <p:sldId id="290" r:id="rId40"/>
    <p:sldId id="292" r:id="rId41"/>
    <p:sldId id="293" r:id="rId42"/>
    <p:sldId id="333" r:id="rId43"/>
    <p:sldId id="294" r:id="rId44"/>
    <p:sldId id="295" r:id="rId45"/>
    <p:sldId id="296" r:id="rId46"/>
    <p:sldId id="298" r:id="rId47"/>
    <p:sldId id="299" r:id="rId48"/>
    <p:sldId id="300" r:id="rId49"/>
    <p:sldId id="301" r:id="rId50"/>
    <p:sldId id="339" r:id="rId51"/>
    <p:sldId id="322" r:id="rId52"/>
    <p:sldId id="323" r:id="rId53"/>
    <p:sldId id="324" r:id="rId54"/>
    <p:sldId id="325" r:id="rId55"/>
    <p:sldId id="326" r:id="rId56"/>
    <p:sldId id="319" r:id="rId57"/>
    <p:sldId id="340" r:id="rId58"/>
    <p:sldId id="309" r:id="rId59"/>
    <p:sldId id="310" r:id="rId60"/>
    <p:sldId id="311" r:id="rId61"/>
    <p:sldId id="328" r:id="rId62"/>
    <p:sldId id="337" r:id="rId63"/>
    <p:sldId id="334" r:id="rId64"/>
    <p:sldId id="31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CBE"/>
    <a:srgbClr val="547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17" autoAdjust="0"/>
    <p:restoredTop sz="97506" autoAdjust="0"/>
  </p:normalViewPr>
  <p:slideViewPr>
    <p:cSldViewPr>
      <p:cViewPr>
        <p:scale>
          <a:sx n="110" d="100"/>
          <a:sy n="110" d="100"/>
        </p:scale>
        <p:origin x="-2244" y="-12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p:scale>
          <a:sx n="100" d="100"/>
          <a:sy n="100" d="100"/>
        </p:scale>
        <p:origin x="-1560" y="8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C6E7C1-BC8A-4AAC-B7EB-CD52407570C9}" type="datetimeFigureOut">
              <a:rPr lang="en-US" smtClean="0"/>
              <a:t>1/16/2019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3C511D-9B3C-42BA-9AD9-033141F65501}" type="slidenum">
              <a:rPr lang="en-US" smtClean="0"/>
              <a:t>‹#›</a:t>
            </a:fld>
            <a:endParaRPr lang="en-US"/>
          </a:p>
        </p:txBody>
      </p:sp>
    </p:spTree>
    <p:extLst>
      <p:ext uri="{BB962C8B-B14F-4D97-AF65-F5344CB8AC3E}">
        <p14:creationId xmlns:p14="http://schemas.microsoft.com/office/powerpoint/2010/main" val="3984736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44E079-5BFF-492C-B281-82F1D7367957}" type="datetimeFigureOut">
              <a:rPr lang="en-US" smtClean="0"/>
              <a:t>1/16/2019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66714D-BEB5-4219-BA16-0A57BA79014D}" type="slidenum">
              <a:rPr lang="en-US" smtClean="0"/>
              <a:t>‹#›</a:t>
            </a:fld>
            <a:endParaRPr lang="en-US"/>
          </a:p>
        </p:txBody>
      </p:sp>
    </p:spTree>
    <p:extLst>
      <p:ext uri="{BB962C8B-B14F-4D97-AF65-F5344CB8AC3E}">
        <p14:creationId xmlns:p14="http://schemas.microsoft.com/office/powerpoint/2010/main" val="73219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oregonexplorer.info/rural/WhatisRura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datawarehouse.hrsa.gov/RuralAdvisor"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uskie.usm.maine.edu/vawamei/stopformulaform.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1</a:t>
            </a:fld>
            <a:endParaRPr lang="en-US"/>
          </a:p>
        </p:txBody>
      </p:sp>
    </p:spTree>
    <p:extLst>
      <p:ext uri="{BB962C8B-B14F-4D97-AF65-F5344CB8AC3E}">
        <p14:creationId xmlns:p14="http://schemas.microsoft.com/office/powerpoint/2010/main" val="4030077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38F22-C528-449F-8353-E288514698A9}" type="slidenum">
              <a:rPr lang="en-US"/>
              <a:pPr/>
              <a:t>10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sz="1600"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E01A4-18AE-43D0-A891-89175821F348}" type="slidenum">
              <a:rPr lang="en-US"/>
              <a:pPr/>
              <a:t>11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a:lnSpc>
                <a:spcPct val="90000"/>
              </a:lnSpc>
              <a:buFontTx/>
              <a:buChar char="•"/>
            </a:pPr>
            <a:r>
              <a:rPr lang="en-US" dirty="0"/>
              <a:t>Report staff in category that reflects the staff person’s job functions and not the staff person’s professional title or </a:t>
            </a:r>
            <a:r>
              <a:rPr lang="en-US" dirty="0" smtClean="0"/>
              <a:t>credentials.</a:t>
            </a:r>
            <a:endParaRPr lang="en-US" dirty="0"/>
          </a:p>
          <a:p>
            <a:pPr>
              <a:lnSpc>
                <a:spcPct val="90000"/>
              </a:lnSpc>
              <a:buFontTx/>
              <a:buChar char="•"/>
            </a:pPr>
            <a:r>
              <a:rPr lang="en-US" dirty="0"/>
              <a:t>If staff members fall into two or more of the categories provided here, divide their time as appropriate (and without splitting hairs). For example, you reported only a full-time administrator, but in fact that person did administrative functions only 25% of the time.  50% of the person’s time was spent providing services to victims and 25% was spent training volunteers.  You would report that person’s time as .25 administrator; .25 trainer; and .5 victim advocate. </a:t>
            </a:r>
          </a:p>
          <a:p>
            <a:pPr>
              <a:lnSpc>
                <a:spcPct val="90000"/>
              </a:lnSpc>
              <a:buFontTx/>
              <a:buChar char="•"/>
            </a:pPr>
            <a:r>
              <a:rPr lang="en-US" dirty="0"/>
              <a:t>When reporting in other, be sure to specify </a:t>
            </a:r>
            <a:r>
              <a:rPr lang="en-US" u="sng" dirty="0"/>
              <a:t>what the person was doing</a:t>
            </a:r>
            <a:r>
              <a:rPr lang="en-US" dirty="0"/>
              <a:t>.   For example, if you </a:t>
            </a:r>
            <a:r>
              <a:rPr lang="en-US" dirty="0" smtClean="0"/>
              <a:t>used funds </a:t>
            </a:r>
            <a:r>
              <a:rPr lang="en-US" dirty="0"/>
              <a:t>for a consultant to assist you with an evaluation, you would report that person in the other category as an “evaluator,”  not as a consultant or contractor. </a:t>
            </a:r>
            <a:endParaRPr lang="en-US" b="1" dirty="0"/>
          </a:p>
          <a:p>
            <a:r>
              <a:rPr lang="en-US" dirty="0"/>
              <a:t> </a:t>
            </a:r>
          </a:p>
          <a:p>
            <a:r>
              <a:rPr lang="en-US" dirty="0"/>
              <a:t>Responses in the “Other” category should be very specific. Responses such as graduate assistant, contractor, and consultant are not valid as they do not detail job functions.  Some acceptable “Other” category entries include data analyst and program evaluator</a:t>
            </a:r>
            <a:r>
              <a:rPr lang="en-US" dirty="0" smtClean="0"/>
              <a:t>. </a:t>
            </a:r>
            <a:endParaRPr lang="en-US" dirty="0"/>
          </a:p>
          <a:p>
            <a:endParaRPr lang="en-US"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Example 1</a:t>
            </a:r>
            <a:r>
              <a:rPr lang="en-US" dirty="0" smtClean="0"/>
              <a:t>: A grantee received a VAWA grant that was used to fund one FT prosecutor whose salary was 100% by VAWA and another FT prosecutor whose salary was 25% funded by VAWA.</a:t>
            </a:r>
          </a:p>
          <a:p>
            <a:r>
              <a:rPr lang="en-US" i="1" dirty="0" smtClean="0"/>
              <a:t>Report as</a:t>
            </a:r>
            <a:r>
              <a:rPr lang="en-US" dirty="0" smtClean="0"/>
              <a:t>: 1.25 under Prosecutor (100% + 25%)</a:t>
            </a:r>
          </a:p>
          <a:p>
            <a:r>
              <a:rPr lang="en-US" b="1" i="1" dirty="0" smtClean="0"/>
              <a:t>Example 2</a:t>
            </a:r>
            <a:r>
              <a:rPr lang="en-US" dirty="0" smtClean="0"/>
              <a:t>: A grantee received a VAWA grant that was used to fund a FT victim assistant in the prosecutor’s office who spent approximately 20 hours/week coordinating their victim services, 18 hours/week providing victim services, and 2 hours/week training.</a:t>
            </a:r>
          </a:p>
          <a:p>
            <a:r>
              <a:rPr lang="en-US" i="1" dirty="0" smtClean="0"/>
              <a:t>Report as</a:t>
            </a:r>
            <a:r>
              <a:rPr lang="en-US" dirty="0" smtClean="0"/>
              <a:t>: .5 FTE under Program Coordinator (20 </a:t>
            </a:r>
            <a:r>
              <a:rPr lang="en-US" dirty="0" err="1" smtClean="0"/>
              <a:t>hrs</a:t>
            </a:r>
            <a:r>
              <a:rPr lang="en-US" dirty="0" smtClean="0"/>
              <a:t>/40 </a:t>
            </a:r>
            <a:r>
              <a:rPr lang="en-US" dirty="0" err="1" smtClean="0"/>
              <a:t>hrs</a:t>
            </a:r>
            <a:r>
              <a:rPr lang="en-US" dirty="0" smtClean="0"/>
              <a:t>), .45 FTE under Victim Assistant (18 </a:t>
            </a:r>
            <a:r>
              <a:rPr lang="en-US" dirty="0" err="1" smtClean="0"/>
              <a:t>hrs</a:t>
            </a:r>
            <a:r>
              <a:rPr lang="en-US" dirty="0" smtClean="0"/>
              <a:t>/40 </a:t>
            </a:r>
            <a:r>
              <a:rPr lang="en-US" dirty="0" err="1" smtClean="0"/>
              <a:t>hrs</a:t>
            </a:r>
            <a:r>
              <a:rPr lang="en-US" dirty="0" smtClean="0"/>
              <a:t>), .05 FTE under Trainer (2 </a:t>
            </a:r>
            <a:r>
              <a:rPr lang="en-US" dirty="0" err="1" smtClean="0"/>
              <a:t>hrs</a:t>
            </a:r>
            <a:r>
              <a:rPr lang="en-US" dirty="0" smtClean="0"/>
              <a:t>/40 </a:t>
            </a:r>
            <a:r>
              <a:rPr lang="en-US" dirty="0" err="1" smtClean="0"/>
              <a:t>hrs</a:t>
            </a:r>
            <a:r>
              <a:rPr lang="en-US" dirty="0" smtClean="0"/>
              <a:t>)</a:t>
            </a:r>
            <a:endParaRPr lang="en-US" i="1" dirty="0"/>
          </a:p>
          <a:p>
            <a:r>
              <a:rPr lang="en-US" b="1" i="1" dirty="0" smtClean="0"/>
              <a:t>Example 3</a:t>
            </a:r>
            <a:r>
              <a:rPr lang="en-US" dirty="0" smtClean="0"/>
              <a:t>: The grantee also used VAWA to fund a FT secretary who was hired four months into the reporting period.</a:t>
            </a:r>
          </a:p>
          <a:p>
            <a:r>
              <a:rPr lang="en-US" i="1" dirty="0" smtClean="0"/>
              <a:t>Report as</a:t>
            </a:r>
            <a:r>
              <a:rPr lang="en-US" dirty="0" smtClean="0"/>
              <a:t>: .66 FTE under </a:t>
            </a:r>
            <a:r>
              <a:rPr lang="en-US" dirty="0"/>
              <a:t>S</a:t>
            </a:r>
            <a:r>
              <a:rPr lang="en-US" dirty="0" smtClean="0"/>
              <a:t>upport Staff (8 months/12 months)</a:t>
            </a:r>
          </a:p>
          <a:p>
            <a:r>
              <a:rPr lang="en-US" b="1" i="1" dirty="0" smtClean="0"/>
              <a:t>Example 4</a:t>
            </a:r>
            <a:r>
              <a:rPr lang="en-US" dirty="0" smtClean="0"/>
              <a:t>: The grantee also used VAWA funds for 300 hours of OT for law enforcement officers during the 12-month reporting period.</a:t>
            </a:r>
          </a:p>
          <a:p>
            <a:r>
              <a:rPr lang="en-US" i="1" dirty="0" smtClean="0"/>
              <a:t>Report as</a:t>
            </a:r>
            <a:r>
              <a:rPr lang="en-US" dirty="0" smtClean="0"/>
              <a:t>: .14 FTE under </a:t>
            </a:r>
            <a:r>
              <a:rPr lang="en-US" dirty="0"/>
              <a:t>L</a:t>
            </a:r>
            <a:r>
              <a:rPr lang="en-US" dirty="0" smtClean="0"/>
              <a:t>aw Enforcement (300 </a:t>
            </a:r>
            <a:r>
              <a:rPr lang="en-US" dirty="0" err="1" smtClean="0"/>
              <a:t>hrs</a:t>
            </a:r>
            <a:r>
              <a:rPr lang="en-US" dirty="0" smtClean="0"/>
              <a:t>/2080 </a:t>
            </a:r>
            <a:r>
              <a:rPr lang="en-US" dirty="0" err="1" smtClean="0"/>
              <a:t>hrs</a:t>
            </a:r>
            <a:r>
              <a:rPr lang="en-US" dirty="0" smtClean="0"/>
              <a:t>)</a:t>
            </a:r>
          </a:p>
          <a:p>
            <a:endParaRPr lang="en-US" i="1" dirty="0"/>
          </a:p>
          <a:p>
            <a:r>
              <a:rPr lang="en-US" b="1" i="1" dirty="0" smtClean="0"/>
              <a:t>Example of two 6-month awards</a:t>
            </a:r>
            <a:r>
              <a:rPr lang="en-US" i="1" dirty="0" smtClean="0"/>
              <a:t>: </a:t>
            </a:r>
            <a:r>
              <a:rPr lang="en-US" dirty="0" smtClean="0"/>
              <a:t>From Jan-June a grantee funds an Advocate at 1.0 FTE and a Program Coordinator at .3FTE.  From July-Dec the same grantee funds an Advocate at .8 FTE and a Program Coordinator at .2 FTE.  </a:t>
            </a:r>
          </a:p>
          <a:p>
            <a:r>
              <a:rPr lang="en-US" i="1" dirty="0" smtClean="0"/>
              <a:t>Report as: </a:t>
            </a:r>
            <a:r>
              <a:rPr lang="en-US" dirty="0" smtClean="0"/>
              <a:t>Advocate at .9 FTE and Program Coordinator at .25 FTE.</a:t>
            </a:r>
            <a:endParaRPr lang="en-US" i="1" dirty="0"/>
          </a:p>
        </p:txBody>
      </p:sp>
      <p:sp>
        <p:nvSpPr>
          <p:cNvPr id="4" name="Slide Number Placeholder 3"/>
          <p:cNvSpPr>
            <a:spLocks noGrp="1"/>
          </p:cNvSpPr>
          <p:nvPr>
            <p:ph type="sldNum" sz="quarter" idx="10"/>
          </p:nvPr>
        </p:nvSpPr>
        <p:spPr/>
        <p:txBody>
          <a:bodyPr/>
          <a:lstStyle/>
          <a:p>
            <a:fld id="{F566714D-BEB5-4219-BA16-0A57BA79014D}" type="slidenum">
              <a:rPr lang="en-US" smtClean="0"/>
              <a:t>12</a:t>
            </a:fld>
            <a:endParaRPr lang="en-US"/>
          </a:p>
        </p:txBody>
      </p:sp>
    </p:spTree>
    <p:extLst>
      <p:ext uri="{BB962C8B-B14F-4D97-AF65-F5344CB8AC3E}">
        <p14:creationId xmlns:p14="http://schemas.microsoft.com/office/powerpoint/2010/main" val="334410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13</a:t>
            </a:fld>
            <a:endParaRPr lang="en-US"/>
          </a:p>
        </p:txBody>
      </p:sp>
    </p:spTree>
    <p:extLst>
      <p:ext uri="{BB962C8B-B14F-4D97-AF65-F5344CB8AC3E}">
        <p14:creationId xmlns:p14="http://schemas.microsoft.com/office/powerpoint/2010/main" val="106670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F0BB3-FA5F-4823-AFF3-55C00DA7B538}" type="slidenum">
              <a:rPr lang="en-US"/>
              <a:pPr/>
              <a:t>14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Section reporting by Purpose Area:</a:t>
            </a:r>
          </a:p>
          <a:p>
            <a:r>
              <a:rPr lang="en-US" dirty="0" smtClean="0"/>
              <a:t>1 = C1 TRAINING (for law enforcement, judges, other court personnel, prosecutors)</a:t>
            </a:r>
          </a:p>
          <a:p>
            <a:r>
              <a:rPr lang="en-US" dirty="0" smtClean="0"/>
              <a:t>2 = C6 SPECIALIZED UNITS </a:t>
            </a:r>
            <a:r>
              <a:rPr lang="en-US" dirty="0"/>
              <a:t>(law </a:t>
            </a:r>
            <a:r>
              <a:rPr lang="en-US" dirty="0" smtClean="0"/>
              <a:t>enforcement officers, </a:t>
            </a:r>
            <a:r>
              <a:rPr lang="en-US" dirty="0"/>
              <a:t>judges, other court personnel, prosecutors)</a:t>
            </a:r>
            <a:endParaRPr lang="en-US" dirty="0" smtClean="0"/>
          </a:p>
          <a:p>
            <a:r>
              <a:rPr lang="en-US" dirty="0" smtClean="0"/>
              <a:t>3 = C3 POLICIES AND PROTOCOLS (police, court, and prosecution)</a:t>
            </a:r>
          </a:p>
          <a:p>
            <a:r>
              <a:rPr lang="en-US" dirty="0" smtClean="0"/>
              <a:t>4 = C5 DATA COLLECTION/COMMUNICATION SYSTEMS</a:t>
            </a:r>
          </a:p>
          <a:p>
            <a:r>
              <a:rPr lang="en-US" dirty="0" smtClean="0"/>
              <a:t>5 = D VICTIM SERVICES or E</a:t>
            </a:r>
          </a:p>
          <a:p>
            <a:r>
              <a:rPr lang="en-US" dirty="0" smtClean="0"/>
              <a:t>6 = D VICTIM SERVICES or E</a:t>
            </a:r>
          </a:p>
          <a:p>
            <a:r>
              <a:rPr lang="en-US" dirty="0" smtClean="0"/>
              <a:t>7 = D VICTIM SERVICES or E</a:t>
            </a:r>
          </a:p>
          <a:p>
            <a:r>
              <a:rPr lang="en-US" dirty="0" smtClean="0"/>
              <a:t>8 = C7 SYSTEM IMPROVEMENT</a:t>
            </a:r>
          </a:p>
          <a:p>
            <a:r>
              <a:rPr lang="en-US" dirty="0" smtClean="0"/>
              <a:t>9 = C1 TRAINING (sexual assault forensic medical personnel examiners)</a:t>
            </a:r>
          </a:p>
          <a:p>
            <a:r>
              <a:rPr lang="en-US" dirty="0" smtClean="0"/>
              <a:t>10 = D VICTIM SERVICES or E</a:t>
            </a:r>
          </a:p>
          <a:p>
            <a:r>
              <a:rPr lang="en-US" dirty="0" smtClean="0"/>
              <a:t>11 = D VICTIM SERVICES</a:t>
            </a:r>
          </a:p>
          <a:p>
            <a:r>
              <a:rPr lang="en-US" dirty="0" smtClean="0"/>
              <a:t>12 = </a:t>
            </a:r>
            <a:r>
              <a:rPr lang="en-US" dirty="0"/>
              <a:t>C7 SYSTEM </a:t>
            </a:r>
            <a:r>
              <a:rPr lang="en-US" dirty="0" smtClean="0"/>
              <a:t>IMPROVEMENT</a:t>
            </a:r>
          </a:p>
          <a:p>
            <a:endParaRPr lang="en-US" dirty="0"/>
          </a:p>
          <a:p>
            <a:r>
              <a:rPr lang="en-US" dirty="0" smtClean="0"/>
              <a:t>C4 PRODUCTS can occur as a part of other Propose Areas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41B4B-88A1-48F7-95E7-3BBC4373F11C}" type="slidenum">
              <a:rPr lang="en-US"/>
              <a:pPr/>
              <a:t>15</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solidFill>
                  <a:prstClr val="black"/>
                </a:solidFill>
              </a:rPr>
              <a:t>Presentations </a:t>
            </a:r>
            <a:r>
              <a:rPr lang="en-US" dirty="0">
                <a:solidFill>
                  <a:prstClr val="black"/>
                </a:solidFill>
              </a:rPr>
              <a:t>to students, community groups, victims/survivors, etc. do not count as training since they are not professionals who work with </a:t>
            </a:r>
            <a:r>
              <a:rPr lang="en-US" dirty="0" smtClean="0">
                <a:solidFill>
                  <a:prstClr val="black"/>
                </a:solidFill>
              </a:rPr>
              <a:t>victims/survivors.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FFEAE-FDA4-4082-B78C-A5066697C2D5}" type="slidenum">
              <a:rPr lang="en-US"/>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lvl="0"/>
            <a:r>
              <a:rPr lang="en-US" dirty="0" smtClean="0"/>
              <a:t>Distinction </a:t>
            </a:r>
            <a:r>
              <a:rPr lang="en-US" dirty="0"/>
              <a:t>between training and education. </a:t>
            </a:r>
            <a:r>
              <a:rPr lang="en-US" dirty="0">
                <a:solidFill>
                  <a:prstClr val="black"/>
                </a:solidFill>
              </a:rPr>
              <a:t>Training = training for professionals or volunteers to improve response to victim.</a:t>
            </a:r>
          </a:p>
          <a:p>
            <a:r>
              <a:rPr lang="en-US" dirty="0" smtClean="0"/>
              <a:t>Education/Community awareness </a:t>
            </a:r>
            <a:r>
              <a:rPr lang="en-US" dirty="0"/>
              <a:t>= educating the general public to increase </a:t>
            </a:r>
            <a:r>
              <a:rPr lang="en-US" dirty="0" smtClean="0"/>
              <a:t>awareness of students</a:t>
            </a:r>
            <a:r>
              <a:rPr lang="en-US" dirty="0"/>
              <a:t>, victims, </a:t>
            </a:r>
            <a:r>
              <a:rPr lang="en-US" dirty="0" smtClean="0"/>
              <a:t>parents, general public about availability of program services. </a:t>
            </a:r>
            <a:endParaRPr lang="en-US" dirty="0"/>
          </a:p>
          <a:p>
            <a:endParaRPr lang="en-US" dirty="0"/>
          </a:p>
          <a:p>
            <a:r>
              <a:rPr lang="en-US" b="1" dirty="0"/>
              <a:t>Do not</a:t>
            </a:r>
            <a:r>
              <a:rPr lang="en-US" dirty="0"/>
              <a:t> count outreach </a:t>
            </a:r>
            <a:r>
              <a:rPr lang="en-US" dirty="0" smtClean="0"/>
              <a:t>to victims </a:t>
            </a:r>
            <a:r>
              <a:rPr lang="en-US" dirty="0" smtClean="0">
                <a:solidFill>
                  <a:prstClr val="black"/>
                </a:solidFill>
              </a:rPr>
              <a:t>(belongs </a:t>
            </a:r>
            <a:r>
              <a:rPr lang="en-US" dirty="0">
                <a:solidFill>
                  <a:prstClr val="black"/>
                </a:solidFill>
              </a:rPr>
              <a:t>in </a:t>
            </a:r>
            <a:r>
              <a:rPr lang="en-US" dirty="0" smtClean="0">
                <a:solidFill>
                  <a:prstClr val="black"/>
                </a:solidFill>
              </a:rPr>
              <a:t>30D) </a:t>
            </a:r>
            <a:r>
              <a:rPr lang="en-US" dirty="0" smtClean="0"/>
              <a:t>or </a:t>
            </a:r>
            <a:r>
              <a:rPr lang="en-US" dirty="0"/>
              <a:t>community </a:t>
            </a:r>
            <a:r>
              <a:rPr lang="en-US" dirty="0" smtClean="0"/>
              <a:t>education (not allowed, unless you are providing awareness of available program services)</a:t>
            </a:r>
            <a:endParaRPr lang="en-US" dirty="0"/>
          </a:p>
          <a:p>
            <a:endParaRPr lang="en-US" dirty="0"/>
          </a:p>
          <a:p>
            <a:r>
              <a:rPr lang="en-US" b="1" dirty="0" smtClean="0"/>
              <a:t>Do not </a:t>
            </a:r>
            <a:r>
              <a:rPr lang="en-US" dirty="0"/>
              <a:t>count staff </a:t>
            </a:r>
            <a:r>
              <a:rPr lang="en-US" dirty="0" smtClean="0"/>
              <a:t>development training </a:t>
            </a:r>
            <a:r>
              <a:rPr lang="en-US" dirty="0"/>
              <a:t>to improve professional skills. </a:t>
            </a:r>
            <a:endParaRPr lang="en-US" dirty="0" smtClean="0"/>
          </a:p>
          <a:p>
            <a:endParaRPr lang="en-US" dirty="0"/>
          </a:p>
          <a:p>
            <a:r>
              <a:rPr lang="en-US" dirty="0" smtClean="0"/>
              <a:t>If “Other” is used to report multiple types of professionals trained, indicate in () how many people were trained for each profession.</a:t>
            </a:r>
            <a:endParaRPr lang="en-US" dirty="0"/>
          </a:p>
          <a:p>
            <a:endParaRPr 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F8254-3C43-4C22-A0B0-B8FEAECF2348}" type="slidenum">
              <a:rPr lang="en-US"/>
              <a:pPr/>
              <a:t>17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Scenario 1: VAWA funds were used to send 3 prosecutors to a national prosecution training on stalking.  One is VAWA grant funded and 2 are funded through other means.</a:t>
            </a:r>
          </a:p>
          <a:p>
            <a:r>
              <a:rPr lang="en-US" i="1" dirty="0" smtClean="0"/>
              <a:t>Report as</a:t>
            </a:r>
            <a:r>
              <a:rPr lang="en-US" dirty="0" smtClean="0"/>
              <a:t>: 1 event; 2 persons trained under Prosecutors (the VAWA-funded individual is not included in the report)</a:t>
            </a:r>
          </a:p>
          <a:p>
            <a:endParaRPr lang="en-US" dirty="0"/>
          </a:p>
          <a:p>
            <a:r>
              <a:rPr lang="en-US" dirty="0" smtClean="0"/>
              <a:t>Guide: Responses that can be reassigned to existing categories</a:t>
            </a:r>
          </a:p>
          <a:p>
            <a:pPr marL="457200" indent="-457200"/>
            <a:r>
              <a:rPr lang="en-US" dirty="0" smtClean="0"/>
              <a:t>	Appropriate and inappropriate uses of “Other” category</a:t>
            </a:r>
          </a:p>
          <a:p>
            <a:pPr marL="457200" indent="-457200"/>
            <a:r>
              <a:rPr lang="en-US" dirty="0"/>
              <a:t>	</a:t>
            </a:r>
            <a:r>
              <a:rPr lang="en-US" i="1" dirty="0" smtClean="0"/>
              <a:t>Appropriate</a:t>
            </a:r>
            <a:r>
              <a:rPr lang="en-US" dirty="0" smtClean="0"/>
              <a:t>: child care workers, Board members, CASA advocates, school counselors/staff</a:t>
            </a:r>
          </a:p>
          <a:p>
            <a:pPr marL="457200" indent="-457200"/>
            <a:r>
              <a:rPr lang="en-US" dirty="0"/>
              <a:t>	</a:t>
            </a:r>
            <a:r>
              <a:rPr lang="en-US" i="1" dirty="0" smtClean="0"/>
              <a:t>Inappropriate</a:t>
            </a:r>
            <a:r>
              <a:rPr lang="en-US" dirty="0" smtClean="0"/>
              <a:t>: advocacy group members, employees at businesses, neighborhood groups, refugee/immigrants, church groups</a:t>
            </a:r>
          </a:p>
          <a:p>
            <a:endParaRPr 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51A27-1EBF-4D86-AFEF-CD0878384FDC}" type="slidenum">
              <a:rPr lang="en-US"/>
              <a:pPr/>
              <a:t>18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DF04-28EF-4642-8607-4E20CAC78887}"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49568">
              <a:defRPr sz="1400">
                <a:solidFill>
                  <a:schemeClr val="tx1"/>
                </a:solidFill>
                <a:latin typeface="Arial" charset="0"/>
              </a:defRPr>
            </a:lvl1pPr>
            <a:lvl2pPr marL="757066" indent="-291179" algn="ctr" defTabSz="949568">
              <a:defRPr sz="1400">
                <a:solidFill>
                  <a:schemeClr val="tx1"/>
                </a:solidFill>
                <a:latin typeface="Arial" charset="0"/>
              </a:defRPr>
            </a:lvl2pPr>
            <a:lvl3pPr marL="1164717" indent="-232943" algn="ctr" defTabSz="949568">
              <a:defRPr sz="1400">
                <a:solidFill>
                  <a:schemeClr val="tx1"/>
                </a:solidFill>
                <a:latin typeface="Arial" charset="0"/>
              </a:defRPr>
            </a:lvl3pPr>
            <a:lvl4pPr marL="1630604" indent="-232943" algn="ctr" defTabSz="949568">
              <a:defRPr sz="1400">
                <a:solidFill>
                  <a:schemeClr val="tx1"/>
                </a:solidFill>
                <a:latin typeface="Arial" charset="0"/>
              </a:defRPr>
            </a:lvl4pPr>
            <a:lvl5pPr marL="2096491" indent="-232943" algn="ctr" defTabSz="949568">
              <a:defRPr sz="1400">
                <a:solidFill>
                  <a:schemeClr val="tx1"/>
                </a:solidFill>
                <a:latin typeface="Arial" charset="0"/>
              </a:defRPr>
            </a:lvl5pPr>
            <a:lvl6pPr marL="2562377" indent="-232943" algn="ctr" defTabSz="949568" fontAlgn="base">
              <a:spcBef>
                <a:spcPct val="0"/>
              </a:spcBef>
              <a:spcAft>
                <a:spcPct val="0"/>
              </a:spcAft>
              <a:defRPr sz="1400">
                <a:solidFill>
                  <a:schemeClr val="tx1"/>
                </a:solidFill>
                <a:latin typeface="Arial" charset="0"/>
              </a:defRPr>
            </a:lvl6pPr>
            <a:lvl7pPr marL="3028264" indent="-232943" algn="ctr" defTabSz="949568" fontAlgn="base">
              <a:spcBef>
                <a:spcPct val="0"/>
              </a:spcBef>
              <a:spcAft>
                <a:spcPct val="0"/>
              </a:spcAft>
              <a:defRPr sz="1400">
                <a:solidFill>
                  <a:schemeClr val="tx1"/>
                </a:solidFill>
                <a:latin typeface="Arial" charset="0"/>
              </a:defRPr>
            </a:lvl7pPr>
            <a:lvl8pPr marL="3494151" indent="-232943" algn="ctr" defTabSz="949568" fontAlgn="base">
              <a:spcBef>
                <a:spcPct val="0"/>
              </a:spcBef>
              <a:spcAft>
                <a:spcPct val="0"/>
              </a:spcAft>
              <a:defRPr sz="1400">
                <a:solidFill>
                  <a:schemeClr val="tx1"/>
                </a:solidFill>
                <a:latin typeface="Arial" charset="0"/>
              </a:defRPr>
            </a:lvl8pPr>
            <a:lvl9pPr marL="3960038" indent="-232943" algn="ctr" defTabSz="949568" fontAlgn="base">
              <a:spcBef>
                <a:spcPct val="0"/>
              </a:spcBef>
              <a:spcAft>
                <a:spcPct val="0"/>
              </a:spcAft>
              <a:defRPr sz="1400">
                <a:solidFill>
                  <a:schemeClr val="tx1"/>
                </a:solidFill>
                <a:latin typeface="Arial" charset="0"/>
              </a:defRPr>
            </a:lvl9pPr>
          </a:lstStyle>
          <a:p>
            <a:pPr algn="r"/>
            <a:fld id="{43236ECB-101D-42B6-B054-44BB42A3A58D}" type="slidenum">
              <a:rPr lang="en-US" sz="1200">
                <a:solidFill>
                  <a:prstClr val="black"/>
                </a:solidFill>
              </a:rPr>
              <a:pPr algn="r"/>
              <a:t>2</a:t>
            </a:fld>
            <a:endParaRPr lang="en-US" sz="120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3A147-2B4C-4886-B609-ED991BCC760E}" type="slidenum">
              <a:rPr lang="en-US"/>
              <a:pPr/>
              <a:t>20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D</a:t>
            </a:r>
            <a:r>
              <a:rPr lang="en-US" dirty="0" smtClean="0"/>
              <a:t>o </a:t>
            </a:r>
            <a:r>
              <a:rPr lang="en-US" dirty="0"/>
              <a:t>not put “Task Force” or “Advisory meeting” in the “Other” category.  You should break down membership by using the existing categories.  We need to know the agencies and organizations that were a part of these groups.  For example</a:t>
            </a:r>
            <a:r>
              <a:rPr lang="en-US" i="1" dirty="0"/>
              <a:t>,</a:t>
            </a:r>
            <a:r>
              <a:rPr lang="en-US" dirty="0"/>
              <a:t> you are part of a task force that meets once a month.  The task force consists of a representative from the local court, law enforcement agency, prosecutor’s office, and sexual assault program.  Indicate monthly under the following existing categories: “Court,” “Law enforcement,” “Prosecutor’s office,” and “Sexual assault program.”  </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21</a:t>
            </a:fld>
            <a:endParaRPr lang="en-US"/>
          </a:p>
        </p:txBody>
      </p:sp>
    </p:spTree>
    <p:extLst>
      <p:ext uri="{BB962C8B-B14F-4D97-AF65-F5344CB8AC3E}">
        <p14:creationId xmlns:p14="http://schemas.microsoft.com/office/powerpoint/2010/main" val="2193322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p>
          <a:p>
            <a:r>
              <a:rPr lang="en-US" dirty="0" smtClean="0"/>
              <a:t>VAWA was used to develop a training curriculum to help law enforcement officers identify predominant aggressors. 50 copies were distributed at a training event.  VAWA funds were used to translate (Spanish) and distribute 200 copies of a brochure on SA developed during a previous reporting period.  VAWA funds were used to develop a new brochure for battered immigrant women, 100 copies were printed, but no copies were distributed during the current reporting period.</a:t>
            </a:r>
          </a:p>
          <a:p>
            <a:r>
              <a:rPr lang="en-US" dirty="0" smtClean="0"/>
              <a:t>Reporting:</a:t>
            </a:r>
          </a:p>
          <a:p>
            <a:r>
              <a:rPr lang="en-US" dirty="0" smtClean="0"/>
              <a:t>Brochure, 1, Spanish translated title, victims/survivors audience, 200 distributed, Spanish Other language</a:t>
            </a:r>
          </a:p>
          <a:p>
            <a:r>
              <a:rPr lang="en-US" dirty="0" smtClean="0"/>
              <a:t>Brochure, 1, Battered Immigrant Women, victims/survivors audience, 0 distributed (100 printed not reported), Other language blank</a:t>
            </a:r>
          </a:p>
          <a:p>
            <a:r>
              <a:rPr lang="en-US" dirty="0" smtClean="0"/>
              <a:t>Training curricula, 1, curricula title, law enforcement officers audience, 50 used, Other language blank</a:t>
            </a:r>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22</a:t>
            </a:fld>
            <a:endParaRPr lang="en-US"/>
          </a:p>
        </p:txBody>
      </p:sp>
    </p:spTree>
    <p:extLst>
      <p:ext uri="{BB962C8B-B14F-4D97-AF65-F5344CB8AC3E}">
        <p14:creationId xmlns:p14="http://schemas.microsoft.com/office/powerpoint/2010/main" val="1196639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23</a:t>
            </a:fld>
            <a:endParaRPr lang="en-US"/>
          </a:p>
        </p:txBody>
      </p:sp>
    </p:spTree>
    <p:extLst>
      <p:ext uri="{BB962C8B-B14F-4D97-AF65-F5344CB8AC3E}">
        <p14:creationId xmlns:p14="http://schemas.microsoft.com/office/powerpoint/2010/main" val="400930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24</a:t>
            </a:fld>
            <a:endParaRPr lang="en-US"/>
          </a:p>
        </p:txBody>
      </p:sp>
    </p:spTree>
    <p:extLst>
      <p:ext uri="{BB962C8B-B14F-4D97-AF65-F5344CB8AC3E}">
        <p14:creationId xmlns:p14="http://schemas.microsoft.com/office/powerpoint/2010/main" val="1784667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reported elsewhere</a:t>
            </a:r>
          </a:p>
          <a:p>
            <a:r>
              <a:rPr lang="en-US" dirty="0" smtClean="0"/>
              <a:t>Catch-all section</a:t>
            </a:r>
          </a:p>
          <a:p>
            <a:r>
              <a:rPr lang="en-US" dirty="0" smtClean="0"/>
              <a:t>Report anything that improves the areas in which working</a:t>
            </a:r>
          </a:p>
          <a:p>
            <a:r>
              <a:rPr lang="en-US" dirty="0" smtClean="0"/>
              <a:t>Not critical so don’t spend a lot of time on this section</a:t>
            </a:r>
          </a:p>
          <a:p>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25</a:t>
            </a:fld>
            <a:endParaRPr lang="en-US"/>
          </a:p>
        </p:txBody>
      </p:sp>
    </p:spTree>
    <p:extLst>
      <p:ext uri="{BB962C8B-B14F-4D97-AF65-F5344CB8AC3E}">
        <p14:creationId xmlns:p14="http://schemas.microsoft.com/office/powerpoint/2010/main" val="309882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26</a:t>
            </a:fld>
            <a:endParaRPr lang="en-US"/>
          </a:p>
        </p:txBody>
      </p:sp>
    </p:spTree>
    <p:extLst>
      <p:ext uri="{BB962C8B-B14F-4D97-AF65-F5344CB8AC3E}">
        <p14:creationId xmlns:p14="http://schemas.microsoft.com/office/powerpoint/2010/main" val="645628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B7E5-FFCD-4988-AA11-1ABC949535D9}" type="slidenum">
              <a:rPr lang="en-US"/>
              <a:pPr/>
              <a:t>27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VAWA vs. VOCA for reporting volunteer services:</a:t>
            </a:r>
          </a:p>
          <a:p>
            <a:r>
              <a:rPr lang="en-US" dirty="0" smtClean="0"/>
              <a:t>If VAWA funds are funding all, or a portion of, a staff person providing supervision or support to volunteers, then all, or a portion of, the volunteer activities must be reported in this report.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Served:</a:t>
            </a:r>
          </a:p>
          <a:p>
            <a:pPr lvl="0"/>
            <a:r>
              <a:rPr lang="en-US" dirty="0" smtClean="0">
                <a:solidFill>
                  <a:prstClr val="black"/>
                </a:solidFill>
              </a:rPr>
              <a:t>*Victim withdraws and all grant-funded services victim requested were being provided, count as served even if the service(s) were not completed at the time the victim withdrew.</a:t>
            </a:r>
            <a:endParaRPr lang="en-US" dirty="0">
              <a:solidFill>
                <a:prstClr val="black"/>
              </a:solidFill>
            </a:endParaRPr>
          </a:p>
          <a:p>
            <a:pPr lvl="0"/>
            <a:endParaRPr lang="en-US" dirty="0" smtClean="0">
              <a:solidFill>
                <a:prstClr val="black"/>
              </a:solidFill>
            </a:endParaRPr>
          </a:p>
          <a:p>
            <a:pPr lvl="0"/>
            <a:r>
              <a:rPr lang="en-US" dirty="0" smtClean="0">
                <a:solidFill>
                  <a:prstClr val="black"/>
                </a:solidFill>
              </a:rPr>
              <a:t>Partially </a:t>
            </a:r>
            <a:r>
              <a:rPr lang="en-US" dirty="0">
                <a:solidFill>
                  <a:prstClr val="black"/>
                </a:solidFill>
              </a:rPr>
              <a:t>Served:</a:t>
            </a:r>
          </a:p>
          <a:p>
            <a:pPr lvl="0"/>
            <a:r>
              <a:rPr lang="en-US" dirty="0">
                <a:solidFill>
                  <a:prstClr val="black"/>
                </a:solidFill>
              </a:rPr>
              <a:t>*Victim wants services ABC, project provides ABC services, is able to provide AB, but is not able to provide C. </a:t>
            </a:r>
          </a:p>
          <a:p>
            <a:pPr lvl="0"/>
            <a:r>
              <a:rPr lang="en-US" dirty="0">
                <a:solidFill>
                  <a:prstClr val="black"/>
                </a:solidFill>
              </a:rPr>
              <a:t>*Victim on waiting list, cannot be located when services become available, some other grant-funded services were provided. </a:t>
            </a:r>
          </a:p>
          <a:p>
            <a:endParaRPr lang="en-US" dirty="0" smtClean="0"/>
          </a:p>
          <a:p>
            <a:r>
              <a:rPr lang="en-US" dirty="0" smtClean="0"/>
              <a:t>Not </a:t>
            </a:r>
            <a:r>
              <a:rPr lang="en-US" dirty="0"/>
              <a:t>Served:</a:t>
            </a:r>
          </a:p>
          <a:p>
            <a:r>
              <a:rPr lang="en-US" dirty="0" smtClean="0"/>
              <a:t>*Victim </a:t>
            </a:r>
            <a:r>
              <a:rPr lang="en-US" dirty="0"/>
              <a:t>wants to go to group counseling, project provides group counseling, but there is a waiting </a:t>
            </a:r>
            <a:r>
              <a:rPr lang="en-US" dirty="0" smtClean="0"/>
              <a:t>list, service not yet available at end of report period (same for all grant-funded services for which victim was placed on waiting list).</a:t>
            </a:r>
          </a:p>
          <a:p>
            <a:r>
              <a:rPr lang="en-US" dirty="0" smtClean="0"/>
              <a:t>*Victim on waiting list, cannot be located when services become available, no services were provided. </a:t>
            </a:r>
            <a:endParaRPr lang="en-US" dirty="0"/>
          </a:p>
          <a:p>
            <a:endParaRPr lang="en-US" dirty="0"/>
          </a:p>
          <a:p>
            <a:r>
              <a:rPr lang="en-US" dirty="0"/>
              <a:t>Not Counted:</a:t>
            </a:r>
          </a:p>
          <a:p>
            <a:r>
              <a:rPr lang="en-US" dirty="0" smtClean="0"/>
              <a:t>*Victim </a:t>
            </a:r>
            <a:r>
              <a:rPr lang="en-US" dirty="0"/>
              <a:t>wants shelter, project does not offer </a:t>
            </a:r>
            <a:r>
              <a:rPr lang="en-US" dirty="0" smtClean="0"/>
              <a:t>shelter (same for all services that are not grant-funded). </a:t>
            </a:r>
            <a:endParaRPr lang="en-US" dirty="0"/>
          </a:p>
          <a:p>
            <a:r>
              <a:rPr lang="en-US" dirty="0" smtClean="0"/>
              <a:t>*Victim refused all services. </a:t>
            </a:r>
          </a:p>
          <a:p>
            <a:r>
              <a:rPr lang="en-US" dirty="0" smtClean="0"/>
              <a:t>*Victim is not a primary victim of DV, SA, stalking.</a:t>
            </a:r>
          </a:p>
          <a:p>
            <a:r>
              <a:rPr lang="en-US" dirty="0" smtClean="0"/>
              <a:t>*Victim requested services and then could not be located and no services had been provided (unless on a waiting list)</a:t>
            </a:r>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28</a:t>
            </a:fld>
            <a:endParaRPr lang="en-US"/>
          </a:p>
        </p:txBody>
      </p:sp>
    </p:spTree>
    <p:extLst>
      <p:ext uri="{BB962C8B-B14F-4D97-AF65-F5344CB8AC3E}">
        <p14:creationId xmlns:p14="http://schemas.microsoft.com/office/powerpoint/2010/main" val="381850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3A498-467B-45F0-93CB-9140B4B2B063}" type="slidenum">
              <a:rPr lang="en-US"/>
              <a:pPr/>
              <a:t>29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701040" y="4415790"/>
            <a:ext cx="5608320" cy="4570730"/>
          </a:xfrm>
        </p:spPr>
        <p:txBody>
          <a:bodyPr/>
          <a:lstStyle/>
          <a:p>
            <a:r>
              <a:rPr lang="en-US" dirty="0" smtClean="0"/>
              <a:t>Key questions:</a:t>
            </a:r>
          </a:p>
          <a:p>
            <a:pPr marL="232943" indent="-232943">
              <a:buAutoNum type="arabicPeriod"/>
            </a:pPr>
            <a:r>
              <a:rPr lang="en-US" dirty="0" smtClean="0"/>
              <a:t>What services are you funded to provide?</a:t>
            </a:r>
          </a:p>
          <a:p>
            <a:pPr marL="232943" indent="-232943">
              <a:buAutoNum type="arabicPeriod"/>
            </a:pPr>
            <a:r>
              <a:rPr lang="en-US" dirty="0" smtClean="0"/>
              <a:t>Is the person a primary victim /survivor of DV, dating violence, SA, or stalking?</a:t>
            </a:r>
          </a:p>
          <a:p>
            <a:pPr marL="232943" indent="-232943">
              <a:buAutoNum type="arabicPeriod"/>
            </a:pPr>
            <a:r>
              <a:rPr lang="en-US" dirty="0" smtClean="0"/>
              <a:t>What services did the victim/survivor request?</a:t>
            </a:r>
          </a:p>
          <a:p>
            <a:pPr marL="232943" indent="-232943">
              <a:buAutoNum type="arabicPeriod"/>
            </a:pPr>
            <a:r>
              <a:rPr lang="en-US" dirty="0" smtClean="0"/>
              <a:t>What services did you provide (all, some, none)?</a:t>
            </a:r>
          </a:p>
          <a:p>
            <a:endParaRPr lang="en-US" dirty="0" smtClean="0"/>
          </a:p>
          <a:p>
            <a:r>
              <a:rPr lang="en-US" dirty="0" smtClean="0"/>
              <a:t>Scenarios:</a:t>
            </a:r>
          </a:p>
          <a:p>
            <a:r>
              <a:rPr lang="en-US" dirty="0" smtClean="0"/>
              <a:t>A woman is sexually assaulted in a DV incident by her live-in boyfriend. A police officer who responded to the incident has called your program’s hotline on behalf of the victim asking if an advocate will accompany the victim to the hospital during her exam.  There is no advocate available to do this, and it is a service your program is funded to do under the VAWA grant.</a:t>
            </a:r>
          </a:p>
          <a:p>
            <a:r>
              <a:rPr lang="en-US" dirty="0" smtClean="0"/>
              <a:t>Report as : a) served/sexual assault; b) partially served/sexual assault; c) </a:t>
            </a:r>
            <a:r>
              <a:rPr lang="en-US" u="sng" dirty="0" smtClean="0"/>
              <a:t>not served/sexual assault.</a:t>
            </a:r>
          </a:p>
          <a:p>
            <a:endParaRPr lang="en-US" dirty="0"/>
          </a:p>
          <a:p>
            <a:r>
              <a:rPr lang="en-US" dirty="0" smtClean="0"/>
              <a:t>You receive police reports on all DV incidents responded to by police. During the reporting period, you sent out letters to 100 victims/survivors based on these police reports informing them of services you provide. 15 victims contacted you after receiving the letter requesting services and all received the services they requested.</a:t>
            </a:r>
          </a:p>
          <a:p>
            <a:r>
              <a:rPr lang="en-US" dirty="0" smtClean="0"/>
              <a:t>Report as: a) 100 victims served/DV; b) </a:t>
            </a:r>
            <a:r>
              <a:rPr lang="en-US" u="sng" dirty="0" smtClean="0"/>
              <a:t>15 victims served/DV</a:t>
            </a:r>
            <a:r>
              <a:rPr lang="en-US" dirty="0" smtClean="0"/>
              <a:t>; c) 85 victims not served/DV.</a:t>
            </a:r>
          </a:p>
          <a:p>
            <a:endParaRPr lang="en-US" dirty="0"/>
          </a:p>
          <a:p>
            <a:r>
              <a:rPr lang="en-US" dirty="0" smtClean="0"/>
              <a:t>Red flag: Only count victim once – possible to count more than once for support groups or shelter services.  Do not count secondary victims.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1240-4A05-4053-917F-EF8B429CCE14}" type="slidenum">
              <a:rPr lang="en-US"/>
              <a:pPr/>
              <a:t>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9D6A9-D9EC-4F3C-A804-911DDA396643}" type="slidenum">
              <a:rPr lang="en-US"/>
              <a:pPr/>
              <a:t>30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smtClean="0"/>
              <a:t>Red flag comments:</a:t>
            </a:r>
          </a:p>
          <a:p>
            <a:r>
              <a:rPr lang="en-US" i="1" dirty="0" smtClean="0"/>
              <a:t>Victim did not return </a:t>
            </a:r>
            <a:r>
              <a:rPr lang="en-US" dirty="0" smtClean="0"/>
              <a:t>(report as served if received services or don’t count at all if no services provided) </a:t>
            </a:r>
          </a:p>
          <a:p>
            <a:r>
              <a:rPr lang="en-US" i="1" dirty="0" smtClean="0"/>
              <a:t>Victim refused services </a:t>
            </a:r>
            <a:r>
              <a:rPr lang="en-US" dirty="0" smtClean="0"/>
              <a:t>(do not count at all)</a:t>
            </a:r>
          </a:p>
          <a:p>
            <a:r>
              <a:rPr lang="en-US" i="1" dirty="0" smtClean="0"/>
              <a:t>Services not provided by our program </a:t>
            </a:r>
            <a:r>
              <a:rPr lang="en-US" dirty="0" smtClean="0"/>
              <a:t>(if victim received some services provided by program, report as served, if none of the services victim requested are provided by the program, do not report at all)</a:t>
            </a:r>
          </a:p>
          <a:p>
            <a:r>
              <a:rPr lang="en-US" i="1" dirty="0" smtClean="0"/>
              <a:t>Could not locate victim </a:t>
            </a:r>
            <a:r>
              <a:rPr lang="en-US" dirty="0" smtClean="0"/>
              <a:t>(report as served if received services previously or do not count at all if no services provided)</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3C8E2-DC6E-4313-BE42-61F0635CF9B5}"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A84FA-9120-4031-A49C-0190A1165A9E}" type="slidenum">
              <a:rPr lang="en-US"/>
              <a:pPr/>
              <a:t>32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smtClean="0"/>
              <a:t>Disability: significant limitation in activities of daily living.</a:t>
            </a:r>
          </a:p>
          <a:p>
            <a:r>
              <a:rPr lang="en-US" dirty="0" smtClean="0"/>
              <a:t>Limited English proficiency: do not speak English as primary language and have limited ability to read, write, speak, or understand English.</a:t>
            </a:r>
          </a:p>
          <a:p>
            <a:r>
              <a:rPr lang="en-US" dirty="0" smtClean="0"/>
              <a:t>Immigrants/refugees/asylum seekers: victims/survivors who were immigrants/ refugees/asylum seekers; this is not a question about immigration or legal status.</a:t>
            </a:r>
          </a:p>
          <a:p>
            <a:r>
              <a:rPr lang="en-US" dirty="0" smtClean="0"/>
              <a:t>Live in rural areas: Simple definition - All </a:t>
            </a:r>
            <a:r>
              <a:rPr lang="en-US" dirty="0"/>
              <a:t>geographic areas 10 or more miles from the centroid of a population center of 40,000 or </a:t>
            </a:r>
            <a:r>
              <a:rPr lang="en-US" dirty="0" smtClean="0"/>
              <a:t>more; more information available on following websites:</a:t>
            </a:r>
          </a:p>
          <a:p>
            <a:r>
              <a:rPr lang="en-US" u="sng" dirty="0" smtClean="0">
                <a:hlinkClick r:id="rId3"/>
              </a:rPr>
              <a:t>http</a:t>
            </a:r>
            <a:r>
              <a:rPr lang="en-US" u="sng" dirty="0">
                <a:hlinkClick r:id="rId3"/>
              </a:rPr>
              <a:t>://oregonexplorer.info/rural/WhatisRural</a:t>
            </a:r>
            <a:r>
              <a:rPr lang="en-US" dirty="0"/>
              <a:t> </a:t>
            </a:r>
          </a:p>
          <a:p>
            <a:r>
              <a:rPr lang="en-US" u="sng" dirty="0">
                <a:hlinkClick r:id="rId4"/>
              </a:rPr>
              <a:t>http://datawarehouse.hrsa.gov/RuralAdvisor</a:t>
            </a:r>
            <a:r>
              <a:rPr lang="en-US" dirty="0"/>
              <a:t> </a:t>
            </a:r>
          </a:p>
          <a:p>
            <a:endParaRPr lang="en-US" dirty="0" smtClean="0"/>
          </a:p>
          <a:p>
            <a:r>
              <a:rPr lang="en-US" dirty="0" smtClean="0"/>
              <a:t> </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for 25A and 25B you reported a total of 12 victims of SA, 145 victims of DV and 0 victims of stalking, then for question 29 you should have at least 12 relationships identified under the SA category, at least 145 relationships identified under the DV category and you can report more than 0 relationships under the stalking category.</a:t>
            </a:r>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33</a:t>
            </a:fld>
            <a:endParaRPr lang="en-US"/>
          </a:p>
        </p:txBody>
      </p:sp>
    </p:spTree>
    <p:extLst>
      <p:ext uri="{BB962C8B-B14F-4D97-AF65-F5344CB8AC3E}">
        <p14:creationId xmlns:p14="http://schemas.microsoft.com/office/powerpoint/2010/main" val="1594979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34</a:t>
            </a:fld>
            <a:endParaRPr lang="en-US"/>
          </a:p>
        </p:txBody>
      </p:sp>
    </p:spTree>
    <p:extLst>
      <p:ext uri="{BB962C8B-B14F-4D97-AF65-F5344CB8AC3E}">
        <p14:creationId xmlns:p14="http://schemas.microsoft.com/office/powerpoint/2010/main" val="156325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35</a:t>
            </a:fld>
            <a:endParaRPr lang="en-US"/>
          </a:p>
        </p:txBody>
      </p:sp>
    </p:spTree>
    <p:extLst>
      <p:ext uri="{BB962C8B-B14F-4D97-AF65-F5344CB8AC3E}">
        <p14:creationId xmlns:p14="http://schemas.microsoft.com/office/powerpoint/2010/main" val="362955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8F4ED-438B-4413-95C6-AD541159C948}" type="slidenum">
              <a:rPr lang="en-US"/>
              <a:pPr/>
              <a:t>36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Acceptable “Other” category:</a:t>
            </a:r>
          </a:p>
          <a:p>
            <a:pPr marL="174708" indent="-174708">
              <a:buFont typeface="Arial" pitchFamily="34" charset="0"/>
              <a:buChar char="•"/>
            </a:pPr>
            <a:r>
              <a:rPr lang="en-US" dirty="0" smtClean="0"/>
              <a:t>Food, furniture, clothing </a:t>
            </a:r>
          </a:p>
          <a:p>
            <a:pPr marL="174708" indent="-174708">
              <a:buFont typeface="Arial" pitchFamily="34" charset="0"/>
              <a:buChar char="•"/>
            </a:pPr>
            <a:r>
              <a:rPr lang="en-US" dirty="0" smtClean="0"/>
              <a:t>Rent, security deposit, utilities</a:t>
            </a:r>
          </a:p>
          <a:p>
            <a:pPr marL="174708" indent="-174708">
              <a:buFont typeface="Arial" pitchFamily="34" charset="0"/>
              <a:buChar char="•"/>
            </a:pPr>
            <a:r>
              <a:rPr lang="en-US" dirty="0" smtClean="0"/>
              <a:t>Emergency Cash</a:t>
            </a:r>
          </a:p>
          <a:p>
            <a:pPr marL="174708" indent="-174708">
              <a:buFont typeface="Arial" pitchFamily="34" charset="0"/>
              <a:buChar char="•"/>
            </a:pPr>
            <a:r>
              <a:rPr lang="en-US" dirty="0" smtClean="0"/>
              <a:t>Child care</a:t>
            </a:r>
          </a:p>
          <a:p>
            <a:pPr marL="174708" indent="-174708">
              <a:buFont typeface="Arial" pitchFamily="34" charset="0"/>
              <a:buChar char="•"/>
            </a:pPr>
            <a:r>
              <a:rPr lang="en-US" dirty="0" smtClean="0"/>
              <a:t>Safety items (911 cell phone, locks)</a:t>
            </a:r>
          </a:p>
          <a:p>
            <a:pPr marL="174708" indent="-174708">
              <a:buFont typeface="Arial" pitchFamily="34" charset="0"/>
              <a:buChar char="•"/>
            </a:pPr>
            <a:r>
              <a:rPr lang="en-US" dirty="0" smtClean="0"/>
              <a:t>Services for children/dependents</a:t>
            </a:r>
          </a:p>
          <a:p>
            <a:pPr marL="174708" indent="-174708">
              <a:buFont typeface="Arial" pitchFamily="34" charset="0"/>
              <a:buChar char="•"/>
            </a:pPr>
            <a:r>
              <a:rPr lang="en-US" dirty="0" smtClean="0"/>
              <a:t>Supervised visitation and exchange</a:t>
            </a:r>
          </a:p>
          <a:p>
            <a:pPr marL="174708" indent="-174708">
              <a:buFont typeface="Arial" pitchFamily="34" charset="0"/>
              <a:buChar char="•"/>
            </a:pPr>
            <a:endParaRPr lang="en-US" dirty="0"/>
          </a:p>
          <a:p>
            <a:r>
              <a:rPr lang="en-US" dirty="0" smtClean="0"/>
              <a:t>Unacceptable “Other” category”</a:t>
            </a:r>
          </a:p>
          <a:p>
            <a:pPr marL="174708" indent="-174708">
              <a:buFont typeface="Arial" pitchFamily="34" charset="0"/>
              <a:buChar char="•"/>
            </a:pPr>
            <a:r>
              <a:rPr lang="en-US" dirty="0" smtClean="0"/>
              <a:t>Information and referral (service included in victim advocacy or crisis intervention)</a:t>
            </a:r>
          </a:p>
          <a:p>
            <a:pPr marL="174708" indent="-174708">
              <a:buFont typeface="Arial" pitchFamily="34" charset="0"/>
              <a:buChar char="•"/>
            </a:pPr>
            <a:r>
              <a:rPr lang="en-US" dirty="0" smtClean="0"/>
              <a:t>Surveys</a:t>
            </a:r>
          </a:p>
          <a:p>
            <a:pPr marL="174708" indent="-174708">
              <a:buFont typeface="Arial" pitchFamily="34" charset="0"/>
              <a:buChar char="•"/>
            </a:pPr>
            <a:r>
              <a:rPr lang="en-US" dirty="0" smtClean="0"/>
              <a:t>Safety planning (service </a:t>
            </a:r>
            <a:r>
              <a:rPr lang="en-US" dirty="0"/>
              <a:t>included in victim advocacy or crisis intervention</a:t>
            </a:r>
            <a:r>
              <a:rPr lang="en-US" dirty="0" smtClean="0"/>
              <a:t>)</a:t>
            </a:r>
          </a:p>
          <a:p>
            <a:pPr marL="174708" indent="-174708">
              <a:buFont typeface="Arial" pitchFamily="34" charset="0"/>
              <a:buChar char="•"/>
            </a:pPr>
            <a:r>
              <a:rPr lang="en-US" dirty="0" smtClean="0"/>
              <a:t>Follow-up (if unsolicited outreach or victim notification report in 30D; if other services provided during follow-up contact, report in appropriate category in 30A)</a:t>
            </a:r>
          </a:p>
          <a:p>
            <a:pPr marL="174708" indent="-174708">
              <a:buFont typeface="Arial" pitchFamily="34" charset="0"/>
              <a:buChar char="•"/>
            </a:pPr>
            <a:r>
              <a:rPr lang="en-US" dirty="0" smtClean="0"/>
              <a:t>Safety check (if done by law enforcement, does not belong in Section D; if advocate accompanies officer and provides other services during check, report in </a:t>
            </a:r>
            <a:r>
              <a:rPr lang="en-US" dirty="0"/>
              <a:t>appropriate category in 30A)</a:t>
            </a:r>
          </a:p>
          <a:p>
            <a:pPr marL="174708" indent="-174708">
              <a:buFont typeface="Arial" pitchFamily="34" charset="0"/>
              <a:buChar char="•"/>
            </a:pPr>
            <a:endParaRPr lang="en-US" dirty="0" smtClean="0"/>
          </a:p>
          <a:p>
            <a:r>
              <a:rPr lang="en-US" dirty="0" smtClean="0"/>
              <a:t>If multiple “Other” services reported, include how many victims received each service by placing a # beside the appropriate service in the text box description.</a:t>
            </a:r>
            <a:endParaRPr lang="en-US" dirty="0"/>
          </a:p>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37</a:t>
            </a:fld>
            <a:endParaRPr lang="en-US"/>
          </a:p>
        </p:txBody>
      </p:sp>
    </p:spTree>
    <p:extLst>
      <p:ext uri="{BB962C8B-B14F-4D97-AF65-F5344CB8AC3E}">
        <p14:creationId xmlns:p14="http://schemas.microsoft.com/office/powerpoint/2010/main" val="1256345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Calculating Bed </a:t>
            </a:r>
            <a:r>
              <a:rPr lang="en-US" dirty="0"/>
              <a:t>N</a:t>
            </a:r>
            <a:r>
              <a:rPr lang="en-US" dirty="0" smtClean="0"/>
              <a:t>ights</a:t>
            </a:r>
          </a:p>
          <a:p>
            <a:r>
              <a:rPr lang="en-US" dirty="0" smtClean="0"/>
              <a:t>One victim and her 3 children all stayed in emergency shelter for 10 nights: 4 X 10 = 40 bed nights.</a:t>
            </a:r>
          </a:p>
          <a:p>
            <a:endParaRPr lang="en-US" dirty="0"/>
          </a:p>
          <a:p>
            <a:r>
              <a:rPr lang="en-US" dirty="0" smtClean="0"/>
              <a:t>Hotline Calls</a:t>
            </a:r>
          </a:p>
          <a:p>
            <a:pPr marL="174708" indent="-174708">
              <a:buFont typeface="Arial" pitchFamily="34" charset="0"/>
              <a:buChar char="•"/>
            </a:pPr>
            <a:r>
              <a:rPr lang="en-US" dirty="0" smtClean="0"/>
              <a:t>Primary victims whose calls reported here should </a:t>
            </a:r>
            <a:r>
              <a:rPr lang="en-US" i="1" dirty="0" smtClean="0"/>
              <a:t>not </a:t>
            </a:r>
            <a:r>
              <a:rPr lang="en-US" dirty="0" smtClean="0"/>
              <a:t>be reported as victims/survivors served in #25 unless they also received at least one of the services listed in #30A (victim services) or 30B (shelter services).</a:t>
            </a:r>
          </a:p>
          <a:p>
            <a:pPr marL="174708" indent="-174708">
              <a:buFont typeface="Arial" pitchFamily="34" charset="0"/>
              <a:buChar char="•"/>
            </a:pPr>
            <a:r>
              <a:rPr lang="en-US" dirty="0" smtClean="0"/>
              <a:t>Victims/survivors who receive services such as crisis intervention or victim advocacy over the telephone, in addition to basic hotline information and/or referrals, should also be reported in #30A</a:t>
            </a:r>
          </a:p>
          <a:p>
            <a:pPr marL="174708" indent="-174708">
              <a:buFont typeface="Arial" pitchFamily="34" charset="0"/>
              <a:buChar char="•"/>
            </a:pPr>
            <a:r>
              <a:rPr lang="en-US" dirty="0" smtClean="0"/>
              <a:t>All calls, whether or not from victims/survivors, should be included in total number of calls.</a:t>
            </a:r>
          </a:p>
          <a:p>
            <a:pPr marL="174708" indent="-174708">
              <a:buFont typeface="Arial" pitchFamily="34" charset="0"/>
              <a:buChar char="•"/>
            </a:pPr>
            <a:r>
              <a:rPr lang="en-US" dirty="0" smtClean="0"/>
              <a:t>Example 1: a victim/survivor calls the grant-funded hotline and is in crisis. The advocate spends 30 min on the call providing information, referrals and crisis intervention. Reporting – count the call in “Number of calls from primary victims,”   in “Total number of calls,” in #25 as a victim served, in #30A under “Crisis intervention,” and collect demographic information in $28 and #29.</a:t>
            </a:r>
          </a:p>
          <a:p>
            <a:pPr marL="174708" indent="-174708">
              <a:buFont typeface="Arial" pitchFamily="34" charset="0"/>
              <a:buChar char="•"/>
            </a:pPr>
            <a:r>
              <a:rPr lang="en-US" dirty="0" smtClean="0"/>
              <a:t>Example 2: A mother of a victim/survivor calls the grant-funded hotline and requests information about available services for her daughter.  The advocate provides information.  Reporting – count the call in “Total number of calls” and not in any other category or section.</a:t>
            </a:r>
            <a:endParaRPr lang="en-US" dirty="0"/>
          </a:p>
        </p:txBody>
      </p:sp>
      <p:sp>
        <p:nvSpPr>
          <p:cNvPr id="4" name="Slide Number Placeholder 3"/>
          <p:cNvSpPr>
            <a:spLocks noGrp="1"/>
          </p:cNvSpPr>
          <p:nvPr>
            <p:ph type="sldNum" sz="quarter" idx="10"/>
          </p:nvPr>
        </p:nvSpPr>
        <p:spPr/>
        <p:txBody>
          <a:bodyPr/>
          <a:lstStyle/>
          <a:p>
            <a:fld id="{F566714D-BEB5-4219-BA16-0A57BA79014D}" type="slidenum">
              <a:rPr lang="en-US" smtClean="0"/>
              <a:t>38</a:t>
            </a:fld>
            <a:endParaRPr lang="en-US"/>
          </a:p>
        </p:txBody>
      </p:sp>
    </p:spTree>
    <p:extLst>
      <p:ext uri="{BB962C8B-B14F-4D97-AF65-F5344CB8AC3E}">
        <p14:creationId xmlns:p14="http://schemas.microsoft.com/office/powerpoint/2010/main" val="1061910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DC4DF-23DD-4373-89AF-2FB4547EAC69}" type="slidenum">
              <a:rPr lang="en-US"/>
              <a:pPr/>
              <a:t>39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073A6-847B-4717-B36B-55CC782BD6B2}" type="slidenum">
              <a:rPr lang="en-US"/>
              <a:pPr/>
              <a:t>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dirty="0" smtClean="0"/>
              <a:t>Do not submit a report with just July-December data.</a:t>
            </a:r>
          </a:p>
          <a:p>
            <a:r>
              <a:rPr lang="en-US" dirty="0" smtClean="0"/>
              <a:t>If you changed FTE in July, you will need to prorate FTE (1.0 FTE Advocate Jan-June, .75 FTE Advocate July-Dec = .88 FTE Advocate).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E59D4-8028-4A0C-B894-64490C2A012F}" type="slidenum">
              <a:rPr lang="en-US"/>
              <a:pPr/>
              <a:t>40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0AFF0-FB1A-4E5B-9929-B975059D311C}" type="slidenum">
              <a:rPr lang="en-US"/>
              <a:pPr/>
              <a:t>41</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42</a:t>
            </a:fld>
            <a:endParaRPr lang="en-US"/>
          </a:p>
        </p:txBody>
      </p:sp>
    </p:spTree>
    <p:extLst>
      <p:ext uri="{BB962C8B-B14F-4D97-AF65-F5344CB8AC3E}">
        <p14:creationId xmlns:p14="http://schemas.microsoft.com/office/powerpoint/2010/main" val="1640888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DAE4C-28B2-42B5-90B6-1FC1345153C8}" type="slidenum">
              <a:rPr lang="en-US"/>
              <a:pPr/>
              <a:t>43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7C456-5DF1-4BF7-AC66-6F13776EBA53}" type="slidenum">
              <a:rPr lang="en-US"/>
              <a:pPr/>
              <a:t>44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5A95B-5A62-436A-82B8-1493051EB393}" type="slidenum">
              <a:rPr lang="en-US"/>
              <a:pPr/>
              <a:t>45</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E0899-5157-44BC-B866-06E46E5A5A44}" type="slidenum">
              <a:rPr lang="en-US"/>
              <a:pPr/>
              <a:t>46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14463-D35B-4978-B5C1-C17FB2B76979}" type="slidenum">
              <a:rPr lang="en-US"/>
              <a:pPr/>
              <a:t>47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A90FF-2AF2-4207-A5E2-EF2A01F1F6E1}" type="slidenum">
              <a:rPr lang="en-US"/>
              <a:pPr/>
              <a:t>48</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C73AB-6364-4B46-B9E5-EFA94F27B1FB}" type="slidenum">
              <a:rPr lang="en-US"/>
              <a:pPr/>
              <a:t>49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6AC2A-F70B-40E2-9941-9089D4999654}" type="slidenum">
              <a:rPr lang="en-US"/>
              <a:pPr/>
              <a:t>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a:t>Report only activities that are grant funded – not activities provided by the agency. </a:t>
            </a:r>
          </a:p>
          <a:p>
            <a:endParaRPr lang="en-US" dirty="0"/>
          </a:p>
          <a:p>
            <a:r>
              <a:rPr lang="en-US" dirty="0"/>
              <a:t>If match </a:t>
            </a:r>
            <a:r>
              <a:rPr lang="en-US" dirty="0" smtClean="0"/>
              <a:t>is </a:t>
            </a:r>
            <a:r>
              <a:rPr lang="en-US" dirty="0"/>
              <a:t>included, you </a:t>
            </a:r>
            <a:r>
              <a:rPr lang="en-US" dirty="0" smtClean="0"/>
              <a:t>will </a:t>
            </a:r>
            <a:r>
              <a:rPr lang="en-US" dirty="0"/>
              <a:t>be reporting these activities as well. </a:t>
            </a:r>
            <a:endParaRPr lang="en-US" dirty="0" smtClean="0"/>
          </a:p>
          <a:p>
            <a:endParaRPr lang="en-US" dirty="0" smtClean="0"/>
          </a:p>
          <a:p>
            <a:r>
              <a:rPr lang="en-US" dirty="0"/>
              <a:t>Before completing the Annual Progress Report, make sure you are using the most updated version of the  form and the appropriate version of Adobe Reader to successfully save the reports.  The newest form is available on Muskie website: </a:t>
            </a:r>
          </a:p>
          <a:p>
            <a:r>
              <a:rPr lang="en-US" dirty="0">
                <a:hlinkClick r:id="rId3"/>
              </a:rPr>
              <a:t>http://muskie.usm.maine.edu/vawamei/stopformulaform.htm</a:t>
            </a:r>
            <a:r>
              <a:rPr lang="en-US" dirty="0"/>
              <a:t>.</a:t>
            </a:r>
          </a:p>
          <a:p>
            <a:endParaRPr lang="en-US" dirty="0"/>
          </a:p>
          <a:p>
            <a:r>
              <a:rPr lang="en-US" dirty="0" smtClean="0"/>
              <a:t>Report form is compatible with Adobe Reader versions 7, 8, 9, 10.</a:t>
            </a:r>
          </a:p>
          <a:p>
            <a:endParaRPr lang="en-US" dirty="0"/>
          </a:p>
          <a:p>
            <a:r>
              <a:rPr lang="en-US" dirty="0" smtClean="0"/>
              <a:t>Required sections: </a:t>
            </a:r>
          </a:p>
          <a:p>
            <a:r>
              <a:rPr lang="en-US" dirty="0" smtClean="0"/>
              <a:t>A1=General Information</a:t>
            </a:r>
          </a:p>
          <a:p>
            <a:r>
              <a:rPr lang="en-US" dirty="0" smtClean="0"/>
              <a:t>A2=Staff Information</a:t>
            </a:r>
          </a:p>
          <a:p>
            <a:r>
              <a:rPr lang="en-US" dirty="0" smtClean="0"/>
              <a:t>B=Purpose Areas</a:t>
            </a:r>
          </a:p>
          <a:p>
            <a:r>
              <a:rPr lang="en-US" dirty="0" smtClean="0"/>
              <a:t>C2=Coordinated Community Response</a:t>
            </a:r>
          </a:p>
          <a:p>
            <a:r>
              <a:rPr lang="en-US" dirty="0" smtClean="0"/>
              <a:t>F=Narrative</a:t>
            </a:r>
          </a:p>
          <a:p>
            <a:r>
              <a:rPr lang="en-US" dirty="0"/>
              <a:t>	</a:t>
            </a:r>
            <a:r>
              <a:rPr lang="en-US" dirty="0" smtClean="0"/>
              <a:t>		</a:t>
            </a:r>
            <a:endParaRPr lang="en-US" dirty="0"/>
          </a:p>
          <a:p>
            <a:endParaRPr lang="en-US" sz="1600" dirty="0"/>
          </a:p>
          <a:p>
            <a:endParaRPr lang="en-US" sz="16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2667A-377F-42D3-BD05-81DF2FFA55FC}" type="slidenum">
              <a:rPr lang="en-US"/>
              <a:pPr/>
              <a:t>50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2667A-377F-42D3-BD05-81DF2FFA55FC}" type="slidenum">
              <a:rPr lang="en-US"/>
              <a:pPr/>
              <a:t>51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6B33A-073E-49C6-A943-892E8522EFD7}" type="slidenum">
              <a:rPr lang="en-US"/>
              <a:pPr/>
              <a:t>52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A60DF-51FC-4CE4-81A8-2A06E8330078}" type="slidenum">
              <a:rPr lang="en-US"/>
              <a:pPr/>
              <a:t>53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Question 37B</a:t>
            </a:r>
          </a:p>
          <a:p>
            <a:r>
              <a:rPr lang="en-US" dirty="0" smtClean="0"/>
              <a:t>Example 1: After reviewing the evidence presented in a DV case, you determine that there is insufficient evidence on the relationship between the victim/survivor and the offender.  You decline prosecution and refer the case back to law enforcement to obtain the necessary evidence.  </a:t>
            </a:r>
            <a:r>
              <a:rPr lang="en-US" i="1" dirty="0" smtClean="0"/>
              <a:t>Report: DV/Dating violence, insufficient evidence (returned for further investigation).</a:t>
            </a:r>
          </a:p>
          <a:p>
            <a:endParaRPr lang="en-US" i="1" dirty="0"/>
          </a:p>
          <a:p>
            <a:r>
              <a:rPr lang="en-US" dirty="0" smtClean="0"/>
              <a:t>Example 2: You are reviewing the evidence in a SA case.  You are informed that the victim/survivor has left the jurisdiction and cannot be located.  There is insufficient evidence to prosecute the case without the victim/survivor’s testimony. </a:t>
            </a:r>
            <a:r>
              <a:rPr lang="en-US" i="1" dirty="0" smtClean="0"/>
              <a:t>Report: SA, insufficient evidence/victim unavailable (no further action requested).</a:t>
            </a:r>
          </a:p>
          <a:p>
            <a:endParaRPr lang="en-US" i="1" dirty="0"/>
          </a:p>
          <a:p>
            <a:r>
              <a:rPr lang="en-US" dirty="0" smtClean="0"/>
              <a:t>Question 38</a:t>
            </a:r>
          </a:p>
          <a:p>
            <a:r>
              <a:rPr lang="en-US" dirty="0" smtClean="0"/>
              <a:t>Example 1: Defendant was charged with a Class A felony, a class B felony, and two misdemeanor DV offenses.  As a result of a plea bargain, the defendant pled </a:t>
            </a:r>
            <a:r>
              <a:rPr lang="en-US" dirty="0"/>
              <a:t>g</a:t>
            </a:r>
            <a:r>
              <a:rPr lang="en-US" dirty="0" smtClean="0"/>
              <a:t>uilty to the Class B felony and the other charges were dismissed. </a:t>
            </a:r>
            <a:r>
              <a:rPr lang="en-US" i="1" dirty="0" smtClean="0"/>
              <a:t>Report: Plead to lesser charge in the same category.</a:t>
            </a:r>
          </a:p>
          <a:p>
            <a:endParaRPr lang="en-US" i="1" dirty="0"/>
          </a:p>
          <a:p>
            <a:r>
              <a:rPr lang="en-US" dirty="0" smtClean="0"/>
              <a:t>Example 2: Defendant was charged with a Class A felony, </a:t>
            </a:r>
            <a:r>
              <a:rPr lang="en-US" dirty="0"/>
              <a:t>a class B felony, and two misdemeanor DV offenses.  As a result of a plea bargain, the defendant pled guilty to the two misdemeanor charges and the felony charges were dismissed. </a:t>
            </a:r>
            <a:r>
              <a:rPr lang="en-US" i="1" dirty="0"/>
              <a:t>Report: Plead to lesser charge in lower category.</a:t>
            </a:r>
          </a:p>
          <a:p>
            <a:endParaRPr lang="en-US" dirty="0" smtClean="0"/>
          </a:p>
          <a:p>
            <a:endParaRPr lang="en-US" dirty="0" smtClean="0"/>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BC7CA-6276-4343-8C86-34F145642481}" type="slidenum">
              <a:rPr lang="en-US"/>
              <a:pPr/>
              <a:t>54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C37BE-61C6-4052-8216-29EB8CC5ABEA}" type="slidenum">
              <a:rPr lang="en-US"/>
              <a:pPr/>
              <a:t>55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56</a:t>
            </a:fld>
            <a:endParaRPr lang="en-US"/>
          </a:p>
        </p:txBody>
      </p:sp>
    </p:spTree>
    <p:extLst>
      <p:ext uri="{BB962C8B-B14F-4D97-AF65-F5344CB8AC3E}">
        <p14:creationId xmlns:p14="http://schemas.microsoft.com/office/powerpoint/2010/main" val="2578766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57</a:t>
            </a:fld>
            <a:endParaRPr lang="en-US"/>
          </a:p>
        </p:txBody>
      </p:sp>
    </p:spTree>
    <p:extLst>
      <p:ext uri="{BB962C8B-B14F-4D97-AF65-F5344CB8AC3E}">
        <p14:creationId xmlns:p14="http://schemas.microsoft.com/office/powerpoint/2010/main" val="2763297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34BAF-1767-4928-ADB9-89C5B842569C}" type="slidenum">
              <a:rPr lang="en-US"/>
              <a:pPr/>
              <a:t>58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87CA-7B77-4874-BC2A-8EB2C47A3549}" type="slidenum">
              <a:rPr lang="en-US"/>
              <a:pPr/>
              <a:t>59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AE56D-6BA3-412C-BCB5-985BF442CE80}" type="slidenum">
              <a:rPr lang="en-US"/>
              <a:pPr/>
              <a:t>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B77EE-3C78-4575-8DF2-AD7A73B50F55}" type="slidenum">
              <a:rPr lang="en-US"/>
              <a:pPr/>
              <a:t>60</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61</a:t>
            </a:fld>
            <a:endParaRPr lang="en-US"/>
          </a:p>
        </p:txBody>
      </p:sp>
    </p:spTree>
    <p:extLst>
      <p:ext uri="{BB962C8B-B14F-4D97-AF65-F5344CB8AC3E}">
        <p14:creationId xmlns:p14="http://schemas.microsoft.com/office/powerpoint/2010/main" val="339164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62</a:t>
            </a:fld>
            <a:endParaRPr lang="en-US"/>
          </a:p>
        </p:txBody>
      </p:sp>
    </p:spTree>
    <p:extLst>
      <p:ext uri="{BB962C8B-B14F-4D97-AF65-F5344CB8AC3E}">
        <p14:creationId xmlns:p14="http://schemas.microsoft.com/office/powerpoint/2010/main" val="27632974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6714D-BEB5-4219-BA16-0A57BA79014D}" type="slidenum">
              <a:rPr lang="en-US" smtClean="0"/>
              <a:t>63</a:t>
            </a:fld>
            <a:endParaRPr lang="en-US"/>
          </a:p>
        </p:txBody>
      </p:sp>
    </p:spTree>
    <p:extLst>
      <p:ext uri="{BB962C8B-B14F-4D97-AF65-F5344CB8AC3E}">
        <p14:creationId xmlns:p14="http://schemas.microsoft.com/office/powerpoint/2010/main" val="1356615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C6438-846E-495E-8E09-B64FD8CC116A}" type="slidenum">
              <a:rPr lang="en-US"/>
              <a:pPr/>
              <a:t>64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smtClean="0"/>
              <a:t>Discuss process for reporting in E-grants:</a:t>
            </a:r>
          </a:p>
          <a:p>
            <a:pPr lvl="0"/>
            <a:r>
              <a:rPr lang="en-US" dirty="0" smtClean="0"/>
              <a:t>1. From </a:t>
            </a:r>
            <a:r>
              <a:rPr lang="en-US" dirty="0"/>
              <a:t>the home page scroll down to the “My Tasks” section.</a:t>
            </a:r>
          </a:p>
          <a:p>
            <a:pPr lvl="0"/>
            <a:r>
              <a:rPr lang="en-US" dirty="0" smtClean="0"/>
              <a:t>2. Click </a:t>
            </a:r>
            <a:r>
              <a:rPr lang="en-US" dirty="0"/>
              <a:t>on the link to the application for which you are submitting a report (</a:t>
            </a:r>
            <a:r>
              <a:rPr lang="en-US" b="1" i="1" dirty="0"/>
              <a:t>Joint Application in this case</a:t>
            </a:r>
            <a:r>
              <a:rPr lang="en-US" dirty="0"/>
              <a:t>).</a:t>
            </a:r>
          </a:p>
          <a:p>
            <a:pPr lvl="0"/>
            <a:r>
              <a:rPr lang="en-US" dirty="0"/>
              <a:t>3</a:t>
            </a:r>
            <a:r>
              <a:rPr lang="en-US" dirty="0" smtClean="0"/>
              <a:t>. On </a:t>
            </a:r>
            <a:r>
              <a:rPr lang="en-US" dirty="0"/>
              <a:t>the Application Menu click on “Examine Related Items”</a:t>
            </a:r>
          </a:p>
          <a:p>
            <a:pPr lvl="0"/>
            <a:r>
              <a:rPr lang="en-US" dirty="0"/>
              <a:t>4</a:t>
            </a:r>
            <a:r>
              <a:rPr lang="en-US" dirty="0" smtClean="0"/>
              <a:t>. Under </a:t>
            </a:r>
            <a:r>
              <a:rPr lang="en-US" dirty="0"/>
              <a:t>the Related Documents section, click on the “Initiate Progress Report” link.</a:t>
            </a:r>
          </a:p>
          <a:p>
            <a:pPr lvl="0"/>
            <a:r>
              <a:rPr lang="en-US" dirty="0"/>
              <a:t>5</a:t>
            </a:r>
            <a:r>
              <a:rPr lang="en-US" dirty="0" smtClean="0"/>
              <a:t>. Once </a:t>
            </a:r>
            <a:r>
              <a:rPr lang="en-US" dirty="0"/>
              <a:t>you have initiated a progress report, click on the “View Forms” button to access the progress report forms.</a:t>
            </a:r>
          </a:p>
          <a:p>
            <a:pPr lvl="0"/>
            <a:r>
              <a:rPr lang="en-US" dirty="0"/>
              <a:t>6</a:t>
            </a:r>
            <a:r>
              <a:rPr lang="en-US" dirty="0" smtClean="0"/>
              <a:t>. Initially</a:t>
            </a:r>
            <a:r>
              <a:rPr lang="en-US" dirty="0"/>
              <a:t>, the only form that shows up will be the “Progress Report Menu for Common Outcome, Narrative, and Statistical Reports.” This form is where you will note for which quarter you are reporting (</a:t>
            </a:r>
            <a:r>
              <a:rPr lang="en-US" b="1" i="1" dirty="0"/>
              <a:t>October –December 2011)</a:t>
            </a:r>
            <a:r>
              <a:rPr lang="en-US" dirty="0"/>
              <a:t>. Once you note the report quarter, click “Save” and the STOP VAWA Annual Progress (Muskie) Report will appear on the Forms Menu.</a:t>
            </a:r>
          </a:p>
          <a:p>
            <a:pPr lvl="0"/>
            <a:r>
              <a:rPr lang="en-US" dirty="0" smtClean="0"/>
              <a:t>7. Upload </a:t>
            </a:r>
            <a:r>
              <a:rPr lang="en-US" dirty="0"/>
              <a:t>the STOP VAWA report.</a:t>
            </a:r>
          </a:p>
          <a:p>
            <a:pPr lvl="0"/>
            <a:r>
              <a:rPr lang="en-US" dirty="0" smtClean="0"/>
              <a:t>8. Once </a:t>
            </a:r>
            <a:r>
              <a:rPr lang="en-US" dirty="0"/>
              <a:t>you have completed all your progress reports, go back to the Report Menu. This can be done by clicking the link next to “Document Information:” at top of any form page. The link will look like “Joint-PR-2011-VOA-00033”.</a:t>
            </a:r>
          </a:p>
          <a:p>
            <a:pPr lvl="0"/>
            <a:r>
              <a:rPr lang="en-US" dirty="0" smtClean="0"/>
              <a:t>9. Click </a:t>
            </a:r>
            <a:r>
              <a:rPr lang="en-US" dirty="0"/>
              <a:t>on “View Status Options.”</a:t>
            </a:r>
          </a:p>
          <a:p>
            <a:pPr lvl="0"/>
            <a:r>
              <a:rPr lang="en-US" dirty="0" smtClean="0"/>
              <a:t>10. Click </a:t>
            </a:r>
            <a:r>
              <a:rPr lang="en-US" dirty="0"/>
              <a:t>“Apply Status” under “Progress Report Submitted”.</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391B3-6D97-4E8C-9C68-3C8591C787F4}" type="slidenum">
              <a:rPr lang="en-US"/>
              <a:pPr/>
              <a:t>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997BB-5A0D-4C93-9793-060382B586BD}" type="slidenum">
              <a:rPr lang="en-US"/>
              <a:pPr/>
              <a:t>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28FE8-29DE-41EF-BC49-A4C6874214BA}" type="slidenum">
              <a:rPr lang="en-US"/>
              <a:pPr/>
              <a:t>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Q8: If you report 10% SA, 85% DV and 5% Stalking here, then TOTAL SERVED and PARTIALLY SERVED in Q25 in the SA/DV/Stalking columns must also equal 10%/85%/5% respectively.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6BC370-8A17-403F-88A4-EDCBB8CDEBC0}" type="datetime1">
              <a:rPr lang="en-US" smtClean="0">
                <a:solidFill>
                  <a:srgbClr val="000000"/>
                </a:solidFill>
              </a:rPr>
              <a:t>1/16/2019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B9BA62D-D122-42F9-8D51-E8D618A04E0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F6B7D-2532-4D72-9889-79C4AB8D585E}" type="datetime1">
              <a:rPr lang="en-US" smtClean="0">
                <a:solidFill>
                  <a:srgbClr val="000000"/>
                </a:solidFill>
              </a:rPr>
              <a:t>1/16/2019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6D44823-F625-4A56-990D-E6BC0BD34BB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8DE9-2167-41BF-8D86-98F60D979A96}" type="datetime1">
              <a:rPr lang="en-US" smtClean="0">
                <a:solidFill>
                  <a:srgbClr val="000000"/>
                </a:solidFill>
              </a:rPr>
              <a:t>1/16/2019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A1DE83C-605B-47FB-9800-84CCF6E610C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343B4C19-89F3-4C07-AAF8-1B17052F4F43}" type="datetime1">
              <a:rPr lang="en-US" smtClean="0">
                <a:solidFill>
                  <a:srgbClr val="000000"/>
                </a:solidFill>
              </a:rPr>
              <a:t>1/16/2019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FD60E9-28EE-4917-92C9-5DCBDDB9BD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595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DB85E-FC81-4955-8C5B-7E8C1FEC0129}" type="datetime1">
              <a:rPr lang="en-US" smtClean="0">
                <a:solidFill>
                  <a:srgbClr val="000000"/>
                </a:solidFill>
              </a:rPr>
              <a:t>1/16/2019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3FF24-BA20-4982-B233-1B2930BAEDF5}" type="datetime1">
              <a:rPr lang="en-US" smtClean="0">
                <a:solidFill>
                  <a:srgbClr val="000000"/>
                </a:solidFill>
              </a:rPr>
              <a:t>1/16/2019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143DBBF-81ED-47B3-A252-ADF48EFD9C91}"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043751-078C-4380-921C-93D425E5F626}" type="datetime1">
              <a:rPr lang="en-US" smtClean="0">
                <a:solidFill>
                  <a:srgbClr val="000000"/>
                </a:solidFill>
              </a:rPr>
              <a:t>1/16/2019</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EC4D4D0-8F53-49A3-8947-21BAC9A9819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7C3FE-1411-4146-AEA2-3D4850F86577}" type="datetime1">
              <a:rPr lang="en-US" smtClean="0">
                <a:solidFill>
                  <a:srgbClr val="000000"/>
                </a:solidFill>
              </a:rPr>
              <a:t>1/16/2019</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C2B31F05-DB33-40F1-896E-4D42684A370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8988E-172D-4F8F-9207-1B9A5B70DB3C}" type="datetime1">
              <a:rPr lang="en-US" smtClean="0">
                <a:solidFill>
                  <a:srgbClr val="000000"/>
                </a:solidFill>
              </a:rPr>
              <a:t>1/16/2019</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E9D0490-A51E-4644-BAAF-47318FB88A5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9A157-F07D-411F-BCE7-9D043A9604E2}" type="datetime1">
              <a:rPr lang="en-US" smtClean="0">
                <a:solidFill>
                  <a:srgbClr val="000000"/>
                </a:solidFill>
              </a:rPr>
              <a:t>1/16/2019</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5B2A32F2-EC8E-4B48-A87E-808DA9CD9E1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31793-587B-48E2-8185-B383C28DAB84}" type="datetime1">
              <a:rPr lang="en-US" smtClean="0">
                <a:solidFill>
                  <a:srgbClr val="000000"/>
                </a:solidFill>
              </a:rPr>
              <a:t>1/16/2019</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8A52DF1-3A16-457A-B0AD-E63C4F5A71F4}" type="slidenum">
              <a:rPr lang="en-US" smtClean="0">
                <a:solidFill>
                  <a:srgbClr val="000000"/>
                </a:solidFill>
              </a:rPr>
              <a:pPr>
                <a:defRPr/>
              </a:pPr>
              <a:t>‹#›</a:t>
            </a:fld>
            <a:endParaRPr lang="en-US">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F2958E2-7B77-47F4-AE0D-C8EEEF414308}" type="datetime1">
              <a:rPr lang="en-US" smtClean="0">
                <a:solidFill>
                  <a:srgbClr val="000000"/>
                </a:solidFill>
              </a:rPr>
              <a:t>1/16/2019</a:t>
            </a:fld>
            <a:endParaRPr lang="en-US">
              <a:solidFill>
                <a:srgbClr val="000000"/>
              </a:solidFill>
            </a:endParaRPr>
          </a:p>
        </p:txBody>
      </p:sp>
      <p:sp>
        <p:nvSpPr>
          <p:cNvPr id="9" name="Slide Number Placeholder 8"/>
          <p:cNvSpPr>
            <a:spLocks noGrp="1"/>
          </p:cNvSpPr>
          <p:nvPr>
            <p:ph type="sldNum" sz="quarter" idx="11"/>
          </p:nvPr>
        </p:nvSpPr>
        <p:spPr/>
        <p:txBody>
          <a:bodyPr/>
          <a:lstStyle/>
          <a:p>
            <a:pPr>
              <a:defRPr/>
            </a:pPr>
            <a:fld id="{2D641C6E-098E-4D41-A48C-051A5AFBF9B1}"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2"/>
          </p:nvPr>
        </p:nvSpPr>
        <p:spPr/>
        <p:txBody>
          <a:bodyPr/>
          <a:lstStyle/>
          <a:p>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B0E823EF-137D-4847-98A0-E480FA7AA91D}" type="slidenum">
              <a:rPr lang="en-US" sz="1400" smtClean="0">
                <a:solidFill>
                  <a:srgbClr val="000000"/>
                </a:solidFill>
              </a:rPr>
              <a:pPr fontAlgn="base">
                <a:spcBef>
                  <a:spcPct val="0"/>
                </a:spcBef>
                <a:spcAft>
                  <a:spcPct val="0"/>
                </a:spcAft>
                <a:defRPr/>
              </a:pPr>
              <a:t>‹#›</a:t>
            </a:fld>
            <a:endParaRPr lang="en-US" sz="140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pPr>
            <a:endParaRPr lang="en-US" sz="1400" smtClean="0">
              <a:solidFill>
                <a:srgbClr val="000000"/>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pPr>
            <a:fld id="{BE6BF50C-A400-4284-A474-B716A001BCC9}" type="datetime1">
              <a:rPr lang="en-US" sz="1400" smtClean="0">
                <a:solidFill>
                  <a:srgbClr val="000000"/>
                </a:solidFill>
              </a:rPr>
              <a:t>1/16/2019</a:t>
            </a:fld>
            <a:endParaRPr lang="en-US" sz="14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uskie.usm.maine.edu/vawamei/stopformularpttool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uskie.usm.maine.edu/vawamei/stopformularpttools.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uskie.usm.maine.edu/vawamei/stopformularpttools.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uskie.usm.maine.edu/vawamei/stopformulaform.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200" b="1" dirty="0" smtClean="0"/>
              <a:t>VAWA Annual Program Report Training</a:t>
            </a:r>
            <a:endParaRPr lang="en-US" sz="4200"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4300" indent="0" algn="ctr">
              <a:buNone/>
            </a:pPr>
            <a:r>
              <a:rPr lang="en-US" dirty="0" smtClean="0"/>
              <a:t>December 2018</a:t>
            </a:r>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a:t>
            </a:fld>
            <a:endParaRPr lang="en-US" dirty="0">
              <a:solidFill>
                <a:srgbClr val="000000"/>
              </a:solidFill>
            </a:endParaRPr>
          </a:p>
        </p:txBody>
      </p:sp>
      <p:pic>
        <p:nvPicPr>
          <p:cNvPr id="11268" name="Picture 4" descr="C:\Documents and Settings\je1\Local Settings\Temporary Internet Files\Content.IE5\54IMT6FM\MP9004072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741714"/>
            <a:ext cx="2529593" cy="379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6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3600" b="1" dirty="0">
                <a:solidFill>
                  <a:schemeClr val="accent1"/>
                </a:solidFill>
              </a:rPr>
              <a:t>A2 - Staff </a:t>
            </a:r>
            <a:r>
              <a:rPr lang="en-US" sz="3600" b="1" dirty="0" smtClean="0">
                <a:solidFill>
                  <a:schemeClr val="accent1"/>
                </a:solidFill>
              </a:rPr>
              <a:t>Information </a:t>
            </a:r>
            <a:r>
              <a:rPr lang="en-US" sz="3600" b="1" dirty="0">
                <a:solidFill>
                  <a:schemeClr val="accent1"/>
                </a:solidFill>
              </a:rPr>
              <a:t>(page 3) </a:t>
            </a:r>
            <a:r>
              <a:rPr lang="en-US" sz="3600" b="1" dirty="0" smtClean="0">
                <a:solidFill>
                  <a:schemeClr val="accent1"/>
                </a:solidFill>
              </a:rPr>
              <a:t/>
            </a:r>
            <a:br>
              <a:rPr lang="en-US" sz="3600" b="1" dirty="0" smtClean="0">
                <a:solidFill>
                  <a:schemeClr val="accent1"/>
                </a:solidFill>
              </a:rPr>
            </a:br>
            <a:r>
              <a:rPr lang="en-US" sz="2700" i="1" dirty="0" smtClean="0">
                <a:solidFill>
                  <a:srgbClr val="FF0000"/>
                </a:solidFill>
              </a:rPr>
              <a:t>Everyone </a:t>
            </a:r>
            <a:r>
              <a:rPr lang="en-US" sz="2700" i="1" dirty="0">
                <a:solidFill>
                  <a:srgbClr val="FF0000"/>
                </a:solidFill>
              </a:rPr>
              <a:t>must </a:t>
            </a:r>
            <a:r>
              <a:rPr lang="en-US" sz="2700" i="1" dirty="0" smtClean="0">
                <a:solidFill>
                  <a:srgbClr val="FF0000"/>
                </a:solidFill>
              </a:rPr>
              <a:t>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15363" name="Rectangle 3"/>
          <p:cNvSpPr>
            <a:spLocks noGrp="1" noChangeArrowheads="1"/>
          </p:cNvSpPr>
          <p:nvPr>
            <p:ph idx="1"/>
          </p:nvPr>
        </p:nvSpPr>
        <p:spPr>
          <a:xfrm>
            <a:off x="457200" y="1600200"/>
            <a:ext cx="7924800" cy="4800600"/>
          </a:xfrm>
        </p:spPr>
        <p:txBody>
          <a:bodyPr>
            <a:normAutofit fontScale="70000" lnSpcReduction="20000"/>
          </a:bodyPr>
          <a:lstStyle/>
          <a:p>
            <a:pPr marL="347663" indent="-231775">
              <a:spcAft>
                <a:spcPts val="600"/>
              </a:spcAft>
            </a:pPr>
            <a:r>
              <a:rPr lang="en-US" sz="3400" b="1" dirty="0" smtClean="0"/>
              <a:t>Question 9 - Staff</a:t>
            </a:r>
          </a:p>
          <a:p>
            <a:pPr marL="566738" indent="-219075">
              <a:spcAft>
                <a:spcPts val="600"/>
              </a:spcAft>
              <a:buClrTx/>
              <a:buFont typeface="Calibri" pitchFamily="34" charset="0"/>
              <a:buChar char="−"/>
            </a:pPr>
            <a:r>
              <a:rPr lang="en-US" sz="3100" u="sng" dirty="0" smtClean="0"/>
              <a:t>Include grant-funded staff (</a:t>
            </a:r>
            <a:r>
              <a:rPr lang="en-US" sz="3100" u="sng" dirty="0"/>
              <a:t>f</a:t>
            </a:r>
            <a:r>
              <a:rPr lang="en-US" sz="3100" u="sng" dirty="0" smtClean="0"/>
              <a:t>ull time, </a:t>
            </a:r>
            <a:r>
              <a:rPr lang="en-US" sz="3100" u="sng" dirty="0"/>
              <a:t>p</a:t>
            </a:r>
            <a:r>
              <a:rPr lang="en-US" sz="3100" u="sng" dirty="0" smtClean="0"/>
              <a:t>art </a:t>
            </a:r>
            <a:r>
              <a:rPr lang="en-US" sz="3100" u="sng" dirty="0"/>
              <a:t>t</a:t>
            </a:r>
            <a:r>
              <a:rPr lang="en-US" sz="3100" u="sng" dirty="0" smtClean="0"/>
              <a:t>ime, temporary, partially funded), staff funded with grant required match, and grant-funded contractors and consultants</a:t>
            </a:r>
            <a:r>
              <a:rPr lang="en-US" sz="3100" dirty="0" smtClean="0"/>
              <a:t>.</a:t>
            </a:r>
            <a:r>
              <a:rPr lang="en-US" sz="3100" u="sng" dirty="0" smtClean="0"/>
              <a:t> </a:t>
            </a:r>
          </a:p>
          <a:p>
            <a:pPr marL="566738" indent="-219075">
              <a:spcAft>
                <a:spcPts val="600"/>
              </a:spcAft>
              <a:buClrTx/>
              <a:buFont typeface="Calibri" pitchFamily="34" charset="0"/>
              <a:buChar char="−"/>
            </a:pPr>
            <a:r>
              <a:rPr lang="en-US" sz="3100" dirty="0" smtClean="0"/>
              <a:t>Do not include volunteers or interns.</a:t>
            </a:r>
            <a:endParaRPr lang="en-US" sz="3100" u="sng" dirty="0" smtClean="0"/>
          </a:p>
          <a:p>
            <a:pPr marL="566738" indent="-219075">
              <a:spcAft>
                <a:spcPts val="600"/>
              </a:spcAft>
              <a:buClrTx/>
              <a:buFont typeface="Calibri" pitchFamily="34" charset="0"/>
              <a:buChar char="−"/>
            </a:pPr>
            <a:r>
              <a:rPr lang="en-US" sz="3100" dirty="0" smtClean="0"/>
              <a:t>Staff must </a:t>
            </a:r>
            <a:r>
              <a:rPr lang="en-US" sz="3100" dirty="0"/>
              <a:t>be reported </a:t>
            </a:r>
            <a:r>
              <a:rPr lang="en-US" sz="3100" dirty="0" smtClean="0"/>
              <a:t>in this section if </a:t>
            </a:r>
            <a:r>
              <a:rPr lang="en-US" sz="3100" dirty="0"/>
              <a:t>you </a:t>
            </a:r>
            <a:r>
              <a:rPr lang="en-US" sz="3100" dirty="0" smtClean="0"/>
              <a:t>will be reporting </a:t>
            </a:r>
            <a:r>
              <a:rPr lang="en-US" sz="3100" dirty="0"/>
              <a:t>services in </a:t>
            </a:r>
            <a:r>
              <a:rPr lang="en-US" sz="3100" dirty="0" smtClean="0"/>
              <a:t>a particular area (victim services, law enforcement, prosecution, courts).</a:t>
            </a:r>
            <a:endParaRPr lang="en-US" sz="3100" dirty="0"/>
          </a:p>
          <a:p>
            <a:pPr marL="566738" indent="-219075">
              <a:buClrTx/>
              <a:buFont typeface="Calibri" pitchFamily="34" charset="0"/>
              <a:buChar char="−"/>
            </a:pPr>
            <a:r>
              <a:rPr lang="en-US" sz="3100" dirty="0" smtClean="0"/>
              <a:t>For example:</a:t>
            </a:r>
          </a:p>
          <a:p>
            <a:pPr marL="798513" indent="-231775"/>
            <a:r>
              <a:rPr lang="en-US" sz="2600" dirty="0" smtClean="0"/>
              <a:t>Section D/Victim Services: report </a:t>
            </a:r>
            <a:r>
              <a:rPr lang="en-US" sz="2600" dirty="0"/>
              <a:t>staff such as a victim advocate, victim assistant, or program </a:t>
            </a:r>
            <a:r>
              <a:rPr lang="en-US" sz="2600" dirty="0" smtClean="0"/>
              <a:t>coordinator.</a:t>
            </a:r>
          </a:p>
          <a:p>
            <a:pPr marL="798513" indent="-231775"/>
            <a:r>
              <a:rPr lang="en-US" sz="2600" dirty="0" smtClean="0"/>
              <a:t>Section E1/Law Enforcement: report staff such as law enforcement officer.</a:t>
            </a:r>
          </a:p>
          <a:p>
            <a:pPr marL="798513" indent="-231775"/>
            <a:r>
              <a:rPr lang="en-US" sz="2600" dirty="0" smtClean="0"/>
              <a:t>Section E2/Prosecution: report staff investigator, or prosecutor.</a:t>
            </a:r>
          </a:p>
          <a:p>
            <a:pPr marL="798513" indent="-231775"/>
            <a:r>
              <a:rPr lang="en-US" sz="2600" dirty="0" smtClean="0"/>
              <a:t>Section E3/Courts: report staff such as court personnel.</a:t>
            </a:r>
          </a:p>
        </p:txBody>
      </p:sp>
      <p:cxnSp>
        <p:nvCxnSpPr>
          <p:cNvPr id="3" name="Straight Connector 2"/>
          <p:cNvCxnSpPr/>
          <p:nvPr/>
        </p:nvCxnSpPr>
        <p:spPr>
          <a:xfrm>
            <a:off x="533400" y="1139371"/>
            <a:ext cx="76962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607489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100"/>
                                        <p:tgtEl>
                                          <p:spTgt spid="15363">
                                            <p:txEl>
                                              <p:pRg st="5" end="5"/>
                                            </p:txEl>
                                          </p:spTgt>
                                        </p:tgtEl>
                                      </p:cBhvr>
                                    </p:animEffect>
                                    <p:anim calcmode="lin" valueType="num">
                                      <p:cBhvr>
                                        <p:cTn id="28" dur="4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29" dur="400" fill="hold"/>
                                        <p:tgtEl>
                                          <p:spTgt spid="15363">
                                            <p:txEl>
                                              <p:pRg st="5" end="5"/>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536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536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15363">
                                            <p:txEl>
                                              <p:pRg st="6" end="6"/>
                                            </p:txEl>
                                          </p:spTgt>
                                        </p:tgtEl>
                                        <p:attrNameLst>
                                          <p:attrName>style.visibility</p:attrName>
                                        </p:attrNameLst>
                                      </p:cBhvr>
                                      <p:to>
                                        <p:strVal val="visible"/>
                                      </p:to>
                                    </p:set>
                                    <p:animEffect transition="in" filter="fade">
                                      <p:cBhvr>
                                        <p:cTn id="36" dur="100"/>
                                        <p:tgtEl>
                                          <p:spTgt spid="15363">
                                            <p:txEl>
                                              <p:pRg st="6" end="6"/>
                                            </p:txEl>
                                          </p:spTgt>
                                        </p:tgtEl>
                                      </p:cBhvr>
                                    </p:animEffect>
                                    <p:anim calcmode="lin" valueType="num">
                                      <p:cBhvr>
                                        <p:cTn id="37" dur="4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38" dur="400" fill="hold"/>
                                        <p:tgtEl>
                                          <p:spTgt spid="15363">
                                            <p:txEl>
                                              <p:pRg st="6" end="6"/>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536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536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nodeType="clickEffect">
                                  <p:stCondLst>
                                    <p:cond delay="0"/>
                                  </p:stCondLst>
                                  <p:childTnLst>
                                    <p:set>
                                      <p:cBhvr>
                                        <p:cTn id="44" dur="1" fill="hold">
                                          <p:stCondLst>
                                            <p:cond delay="0"/>
                                          </p:stCondLst>
                                        </p:cTn>
                                        <p:tgtEl>
                                          <p:spTgt spid="15363">
                                            <p:txEl>
                                              <p:pRg st="7" end="7"/>
                                            </p:txEl>
                                          </p:spTgt>
                                        </p:tgtEl>
                                        <p:attrNameLst>
                                          <p:attrName>style.visibility</p:attrName>
                                        </p:attrNameLst>
                                      </p:cBhvr>
                                      <p:to>
                                        <p:strVal val="visible"/>
                                      </p:to>
                                    </p:set>
                                    <p:animEffect transition="in" filter="fade">
                                      <p:cBhvr>
                                        <p:cTn id="45" dur="100"/>
                                        <p:tgtEl>
                                          <p:spTgt spid="15363">
                                            <p:txEl>
                                              <p:pRg st="7" end="7"/>
                                            </p:txEl>
                                          </p:spTgt>
                                        </p:tgtEl>
                                      </p:cBhvr>
                                    </p:animEffect>
                                    <p:anim calcmode="lin" valueType="num">
                                      <p:cBhvr>
                                        <p:cTn id="46" dur="4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47" dur="400" fill="hold"/>
                                        <p:tgtEl>
                                          <p:spTgt spid="15363">
                                            <p:txEl>
                                              <p:pRg st="7" end="7"/>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536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536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5363">
                                            <p:txEl>
                                              <p:pRg st="8" end="8"/>
                                            </p:txEl>
                                          </p:spTgt>
                                        </p:tgtEl>
                                        <p:attrNameLst>
                                          <p:attrName>style.visibility</p:attrName>
                                        </p:attrNameLst>
                                      </p:cBhvr>
                                      <p:to>
                                        <p:strVal val="visible"/>
                                      </p:to>
                                    </p:set>
                                    <p:animEffect transition="in" filter="fade">
                                      <p:cBhvr>
                                        <p:cTn id="54" dur="100"/>
                                        <p:tgtEl>
                                          <p:spTgt spid="15363">
                                            <p:txEl>
                                              <p:pRg st="8" end="8"/>
                                            </p:txEl>
                                          </p:spTgt>
                                        </p:tgtEl>
                                      </p:cBhvr>
                                    </p:animEffect>
                                    <p:anim calcmode="lin" valueType="num">
                                      <p:cBhvr>
                                        <p:cTn id="55" dur="4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56" dur="400" fill="hold"/>
                                        <p:tgtEl>
                                          <p:spTgt spid="15363">
                                            <p:txEl>
                                              <p:pRg st="8" end="8"/>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536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536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3600" b="1" dirty="0">
                <a:solidFill>
                  <a:schemeClr val="accent1"/>
                </a:solidFill>
              </a:rPr>
              <a:t>A2 - Staff </a:t>
            </a:r>
            <a:r>
              <a:rPr lang="en-US" sz="3600" b="1" dirty="0" smtClean="0">
                <a:solidFill>
                  <a:schemeClr val="accent1"/>
                </a:solidFill>
              </a:rPr>
              <a:t>Information </a:t>
            </a:r>
            <a:r>
              <a:rPr lang="en-US" sz="3600" b="1" dirty="0">
                <a:solidFill>
                  <a:schemeClr val="accent1"/>
                </a:solidFill>
              </a:rPr>
              <a:t>(page 3) </a:t>
            </a:r>
            <a:r>
              <a:rPr lang="en-US" sz="3200" b="1" dirty="0" smtClean="0">
                <a:solidFill>
                  <a:schemeClr val="accent1"/>
                </a:solidFill>
              </a:rPr>
              <a:t/>
            </a:r>
            <a:br>
              <a:rPr lang="en-US" sz="3200" b="1" dirty="0" smtClean="0">
                <a:solidFill>
                  <a:schemeClr val="accent1"/>
                </a:solidFill>
              </a:rPr>
            </a:br>
            <a:r>
              <a:rPr lang="en-US" sz="2700" i="1" dirty="0" smtClean="0">
                <a:solidFill>
                  <a:srgbClr val="FF0000"/>
                </a:solidFill>
              </a:rPr>
              <a:t>Everyone </a:t>
            </a:r>
            <a:r>
              <a:rPr lang="en-US" sz="2700" i="1" dirty="0">
                <a:solidFill>
                  <a:srgbClr val="FF0000"/>
                </a:solidFill>
              </a:rPr>
              <a:t>must </a:t>
            </a:r>
            <a:r>
              <a:rPr lang="en-US" sz="2700" i="1" dirty="0" smtClean="0">
                <a:solidFill>
                  <a:srgbClr val="FF0000"/>
                </a:solidFill>
              </a:rPr>
              <a:t>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16387" name="Rectangle 3"/>
          <p:cNvSpPr>
            <a:spLocks noGrp="1" noChangeArrowheads="1"/>
          </p:cNvSpPr>
          <p:nvPr>
            <p:ph idx="1"/>
          </p:nvPr>
        </p:nvSpPr>
        <p:spPr>
          <a:xfrm>
            <a:off x="457200" y="1600200"/>
            <a:ext cx="8001000" cy="4800600"/>
          </a:xfrm>
        </p:spPr>
        <p:txBody>
          <a:bodyPr>
            <a:normAutofit fontScale="92500" lnSpcReduction="10000"/>
          </a:bodyPr>
          <a:lstStyle/>
          <a:p>
            <a:r>
              <a:rPr lang="en-US" sz="2400" dirty="0"/>
              <a:t>Classify </a:t>
            </a:r>
            <a:r>
              <a:rPr lang="en-US" sz="2400" dirty="0" smtClean="0"/>
              <a:t>staff in </a:t>
            </a:r>
            <a:r>
              <a:rPr lang="en-US" sz="2400" dirty="0"/>
              <a:t>existing categories </a:t>
            </a:r>
            <a:r>
              <a:rPr lang="en-US" sz="2400" b="1" dirty="0"/>
              <a:t>EVEN</a:t>
            </a:r>
            <a:r>
              <a:rPr lang="en-US" sz="2400" dirty="0"/>
              <a:t> if it is </a:t>
            </a:r>
            <a:r>
              <a:rPr lang="en-US" sz="2400" u="sng" dirty="0"/>
              <a:t>not</a:t>
            </a:r>
            <a:r>
              <a:rPr lang="en-US" sz="2400" dirty="0"/>
              <a:t> an </a:t>
            </a:r>
            <a:r>
              <a:rPr lang="en-US" sz="2400" u="sng" dirty="0"/>
              <a:t>exact</a:t>
            </a:r>
            <a:r>
              <a:rPr lang="en-US" sz="2400" dirty="0"/>
              <a:t> match. </a:t>
            </a:r>
          </a:p>
          <a:p>
            <a:pPr marL="347663" lvl="1" indent="-231775">
              <a:buClr>
                <a:schemeClr val="accent1"/>
              </a:buClr>
            </a:pPr>
            <a:r>
              <a:rPr lang="en-US" sz="2400" dirty="0" smtClean="0"/>
              <a:t>Report by job function(s) rather than job title:</a:t>
            </a:r>
          </a:p>
          <a:p>
            <a:pPr marL="690562" lvl="2" indent="-342900">
              <a:buClrTx/>
              <a:buFont typeface="Calibri" pitchFamily="34" charset="0"/>
              <a:buChar char="−"/>
            </a:pPr>
            <a:r>
              <a:rPr lang="en-US" sz="2200" dirty="0"/>
              <a:t>Project Director = </a:t>
            </a:r>
            <a:r>
              <a:rPr lang="en-US" sz="2200" dirty="0" smtClean="0"/>
              <a:t>Administrator </a:t>
            </a:r>
          </a:p>
          <a:p>
            <a:pPr marL="690562" lvl="2" indent="-342900">
              <a:buClrTx/>
              <a:buFont typeface="Calibri" pitchFamily="34" charset="0"/>
              <a:buChar char="−"/>
            </a:pPr>
            <a:r>
              <a:rPr lang="en-US" sz="2200" dirty="0" smtClean="0"/>
              <a:t>Court </a:t>
            </a:r>
            <a:r>
              <a:rPr lang="en-US" sz="2200" dirty="0"/>
              <a:t>Advocate = </a:t>
            </a:r>
            <a:r>
              <a:rPr lang="en-US" sz="2200" dirty="0" smtClean="0"/>
              <a:t>Victim Assistant</a:t>
            </a:r>
            <a:endParaRPr lang="en-US" sz="2200" dirty="0"/>
          </a:p>
          <a:p>
            <a:pPr marL="690562" lvl="2" indent="-342900">
              <a:buClrTx/>
              <a:buFont typeface="Calibri" pitchFamily="34" charset="0"/>
              <a:buChar char="−"/>
            </a:pPr>
            <a:r>
              <a:rPr lang="en-US" sz="2200" dirty="0" smtClean="0"/>
              <a:t>Shelter </a:t>
            </a:r>
            <a:r>
              <a:rPr lang="en-US" sz="2200" dirty="0"/>
              <a:t>Advocate = </a:t>
            </a:r>
            <a:r>
              <a:rPr lang="en-US" sz="2200" dirty="0" smtClean="0"/>
              <a:t>Victim Advocate</a:t>
            </a:r>
          </a:p>
          <a:p>
            <a:pPr marL="690562" lvl="2" indent="-342900">
              <a:buClrTx/>
              <a:buFont typeface="Calibri" pitchFamily="34" charset="0"/>
              <a:buChar char="−"/>
            </a:pPr>
            <a:r>
              <a:rPr lang="en-US" sz="2200" dirty="0" smtClean="0"/>
              <a:t>Training Coordinator = Program Coordinator</a:t>
            </a:r>
          </a:p>
          <a:p>
            <a:pPr marL="349250" lvl="1">
              <a:buClr>
                <a:schemeClr val="accent1"/>
              </a:buClr>
            </a:pPr>
            <a:r>
              <a:rPr lang="en-US" sz="2400" dirty="0" smtClean="0"/>
              <a:t>Divide staff time into multiple functions, as appropriate.</a:t>
            </a:r>
          </a:p>
          <a:p>
            <a:pPr marL="349250" lvl="1">
              <a:buClr>
                <a:schemeClr val="accent1"/>
              </a:buClr>
            </a:pPr>
            <a:r>
              <a:rPr lang="en-US" sz="2400" u="sng" dirty="0" smtClean="0"/>
              <a:t>Other category – limit use and be specific</a:t>
            </a:r>
            <a:r>
              <a:rPr lang="en-US" sz="2400" dirty="0" smtClean="0"/>
              <a:t>:</a:t>
            </a:r>
            <a:endParaRPr lang="en-US" sz="2400" dirty="0"/>
          </a:p>
          <a:p>
            <a:pPr marL="690562" indent="-342900">
              <a:buClrTx/>
              <a:buFont typeface="Calibri" pitchFamily="34" charset="0"/>
              <a:buChar char="−"/>
            </a:pPr>
            <a:r>
              <a:rPr lang="en-US" sz="2200" dirty="0"/>
              <a:t>Data </a:t>
            </a:r>
            <a:r>
              <a:rPr lang="en-US" sz="2200" dirty="0" smtClean="0"/>
              <a:t>analyst</a:t>
            </a:r>
          </a:p>
          <a:p>
            <a:pPr marL="690562" indent="-342900">
              <a:buClrTx/>
              <a:buFont typeface="Calibri" pitchFamily="34" charset="0"/>
              <a:buChar char="−"/>
            </a:pPr>
            <a:r>
              <a:rPr lang="en-US" sz="2200" dirty="0" smtClean="0"/>
              <a:t>Evaluator</a:t>
            </a:r>
          </a:p>
          <a:p>
            <a:pPr marL="347663" indent="-231775"/>
            <a:r>
              <a:rPr lang="en-US" sz="2400" dirty="0" smtClean="0"/>
              <a:t>Refer to </a:t>
            </a:r>
            <a:r>
              <a:rPr lang="en-US" sz="2400" i="1" dirty="0" smtClean="0"/>
              <a:t>Guide to Staff Categories </a:t>
            </a:r>
            <a:r>
              <a:rPr lang="en-US" sz="2400" dirty="0" smtClean="0"/>
              <a:t>on Muskie website:</a:t>
            </a:r>
          </a:p>
          <a:p>
            <a:pPr marL="344488" indent="0">
              <a:buNone/>
            </a:pPr>
            <a:r>
              <a:rPr lang="en-US" dirty="0">
                <a:hlinkClick r:id="rId3"/>
              </a:rPr>
              <a:t>http://</a:t>
            </a:r>
            <a:r>
              <a:rPr lang="en-US" dirty="0" smtClean="0">
                <a:hlinkClick r:id="rId3"/>
              </a:rPr>
              <a:t>muskie.usm.maine.edu/vawamei/stopformularpttools.htm</a:t>
            </a:r>
            <a:endParaRPr lang="en-US" dirty="0" smtClean="0"/>
          </a:p>
          <a:p>
            <a:pPr marL="344488" indent="0">
              <a:buNone/>
            </a:pPr>
            <a:endParaRPr lang="en-US" sz="2200" dirty="0"/>
          </a:p>
          <a:p>
            <a:pPr marL="457200" lvl="1" indent="0">
              <a:buNone/>
            </a:pPr>
            <a:endParaRPr lang="en-US" sz="2000" dirty="0"/>
          </a:p>
        </p:txBody>
      </p:sp>
      <p:cxnSp>
        <p:nvCxnSpPr>
          <p:cNvPr id="3" name="Straight Connector 2"/>
          <p:cNvCxnSpPr/>
          <p:nvPr/>
        </p:nvCxnSpPr>
        <p:spPr>
          <a:xfrm>
            <a:off x="533400" y="1117599"/>
            <a:ext cx="75438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2590799"/>
            <a:ext cx="19573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716628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000"/>
                                        <p:tgtEl>
                                          <p:spTgt spid="16387">
                                            <p:txEl>
                                              <p:pRg st="1" end="1"/>
                                            </p:txEl>
                                          </p:spTgt>
                                        </p:tgtEl>
                                      </p:cBhvr>
                                    </p:animEffect>
                                    <p:anim calcmode="lin" valueType="num">
                                      <p:cBhvr>
                                        <p:cTn id="8"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tgtEl>
                                          <p:spTgt spid="16387">
                                            <p:txEl>
                                              <p:pRg st="2" end="2"/>
                                            </p:txEl>
                                          </p:spTgt>
                                        </p:tgtEl>
                                      </p:cBhvr>
                                    </p:animEffect>
                                    <p:anim calcmode="lin" valueType="num">
                                      <p:cBhvr>
                                        <p:cTn id="13"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1000"/>
                                        <p:tgtEl>
                                          <p:spTgt spid="16387">
                                            <p:txEl>
                                              <p:pRg st="3" end="3"/>
                                            </p:txEl>
                                          </p:spTgt>
                                        </p:tgtEl>
                                      </p:cBhvr>
                                    </p:animEffect>
                                    <p:anim calcmode="lin" valueType="num">
                                      <p:cBhvr>
                                        <p:cTn id="18"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38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1000"/>
                                        <p:tgtEl>
                                          <p:spTgt spid="16387">
                                            <p:txEl>
                                              <p:pRg st="4" end="4"/>
                                            </p:txEl>
                                          </p:spTgt>
                                        </p:tgtEl>
                                      </p:cBhvr>
                                    </p:animEffect>
                                    <p:anim calcmode="lin" valueType="num">
                                      <p:cBhvr>
                                        <p:cTn id="23"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638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1000"/>
                                        <p:tgtEl>
                                          <p:spTgt spid="16387">
                                            <p:txEl>
                                              <p:pRg st="5" end="5"/>
                                            </p:txEl>
                                          </p:spTgt>
                                        </p:tgtEl>
                                      </p:cBhvr>
                                    </p:animEffect>
                                    <p:anim calcmode="lin" valueType="num">
                                      <p:cBhvr>
                                        <p:cTn id="28"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387">
                                            <p:txEl>
                                              <p:pRg st="6" end="6"/>
                                            </p:txEl>
                                          </p:spTgt>
                                        </p:tgtEl>
                                        <p:attrNameLst>
                                          <p:attrName>style.visibility</p:attrName>
                                        </p:attrNameLst>
                                      </p:cBhvr>
                                      <p:to>
                                        <p:strVal val="visible"/>
                                      </p:to>
                                    </p:set>
                                    <p:animEffect transition="in" filter="fade">
                                      <p:cBhvr>
                                        <p:cTn id="34" dur="1000"/>
                                        <p:tgtEl>
                                          <p:spTgt spid="16387">
                                            <p:txEl>
                                              <p:pRg st="6" end="6"/>
                                            </p:txEl>
                                          </p:spTgt>
                                        </p:tgtEl>
                                      </p:cBhvr>
                                    </p:animEffect>
                                    <p:anim calcmode="lin" valueType="num">
                                      <p:cBhvr>
                                        <p:cTn id="35"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animEffect transition="in" filter="fade">
                                      <p:cBhvr>
                                        <p:cTn id="41" dur="1000"/>
                                        <p:tgtEl>
                                          <p:spTgt spid="16387">
                                            <p:txEl>
                                              <p:pRg st="7" end="7"/>
                                            </p:txEl>
                                          </p:spTgt>
                                        </p:tgtEl>
                                      </p:cBhvr>
                                    </p:animEffect>
                                    <p:anim calcmode="lin" valueType="num">
                                      <p:cBhvr>
                                        <p:cTn id="42"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6387">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387">
                                            <p:txEl>
                                              <p:pRg st="8" end="8"/>
                                            </p:txEl>
                                          </p:spTgt>
                                        </p:tgtEl>
                                        <p:attrNameLst>
                                          <p:attrName>style.visibility</p:attrName>
                                        </p:attrNameLst>
                                      </p:cBhvr>
                                      <p:to>
                                        <p:strVal val="visible"/>
                                      </p:to>
                                    </p:set>
                                    <p:animEffect transition="in" filter="fade">
                                      <p:cBhvr>
                                        <p:cTn id="46" dur="1000"/>
                                        <p:tgtEl>
                                          <p:spTgt spid="16387">
                                            <p:txEl>
                                              <p:pRg st="8" end="8"/>
                                            </p:txEl>
                                          </p:spTgt>
                                        </p:tgtEl>
                                      </p:cBhvr>
                                    </p:animEffect>
                                    <p:anim calcmode="lin" valueType="num">
                                      <p:cBhvr>
                                        <p:cTn id="47"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6387">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387">
                                            <p:txEl>
                                              <p:pRg st="9" end="9"/>
                                            </p:txEl>
                                          </p:spTgt>
                                        </p:tgtEl>
                                        <p:attrNameLst>
                                          <p:attrName>style.visibility</p:attrName>
                                        </p:attrNameLst>
                                      </p:cBhvr>
                                      <p:to>
                                        <p:strVal val="visible"/>
                                      </p:to>
                                    </p:set>
                                    <p:animEffect transition="in" filter="fade">
                                      <p:cBhvr>
                                        <p:cTn id="51" dur="1000"/>
                                        <p:tgtEl>
                                          <p:spTgt spid="16387">
                                            <p:txEl>
                                              <p:pRg st="9" end="9"/>
                                            </p:txEl>
                                          </p:spTgt>
                                        </p:tgtEl>
                                      </p:cBhvr>
                                    </p:animEffect>
                                    <p:anim calcmode="lin" valueType="num">
                                      <p:cBhvr>
                                        <p:cTn id="52" dur="10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1638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387">
                                            <p:txEl>
                                              <p:pRg st="10" end="10"/>
                                            </p:txEl>
                                          </p:spTgt>
                                        </p:tgtEl>
                                        <p:attrNameLst>
                                          <p:attrName>style.visibility</p:attrName>
                                        </p:attrNameLst>
                                      </p:cBhvr>
                                      <p:to>
                                        <p:strVal val="visible"/>
                                      </p:to>
                                    </p:set>
                                    <p:animEffect transition="in" filter="fade">
                                      <p:cBhvr>
                                        <p:cTn id="58" dur="1000"/>
                                        <p:tgtEl>
                                          <p:spTgt spid="16387">
                                            <p:txEl>
                                              <p:pRg st="10" end="10"/>
                                            </p:txEl>
                                          </p:spTgt>
                                        </p:tgtEl>
                                      </p:cBhvr>
                                    </p:animEffect>
                                    <p:anim calcmode="lin" valueType="num">
                                      <p:cBhvr>
                                        <p:cTn id="59"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16387">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387">
                                            <p:txEl>
                                              <p:pRg st="11" end="11"/>
                                            </p:txEl>
                                          </p:spTgt>
                                        </p:tgtEl>
                                        <p:attrNameLst>
                                          <p:attrName>style.visibility</p:attrName>
                                        </p:attrNameLst>
                                      </p:cBhvr>
                                      <p:to>
                                        <p:strVal val="visible"/>
                                      </p:to>
                                    </p:set>
                                    <p:animEffect transition="in" filter="fade">
                                      <p:cBhvr>
                                        <p:cTn id="63" dur="1000"/>
                                        <p:tgtEl>
                                          <p:spTgt spid="16387">
                                            <p:txEl>
                                              <p:pRg st="11" end="11"/>
                                            </p:txEl>
                                          </p:spTgt>
                                        </p:tgtEl>
                                      </p:cBhvr>
                                    </p:animEffect>
                                    <p:anim calcmode="lin" valueType="num">
                                      <p:cBhvr>
                                        <p:cTn id="64" dur="10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638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304800"/>
            <a:ext cx="7620000" cy="1143000"/>
          </a:xfrm>
        </p:spPr>
        <p:txBody>
          <a:bodyPr>
            <a:normAutofit fontScale="90000"/>
          </a:bodyPr>
          <a:lstStyle/>
          <a:p>
            <a:r>
              <a:rPr lang="en-US" sz="3600" b="1" dirty="0">
                <a:solidFill>
                  <a:schemeClr val="accent1"/>
                </a:solidFill>
              </a:rPr>
              <a:t>A2 - Staff </a:t>
            </a:r>
            <a:r>
              <a:rPr lang="en-US" sz="3600" b="1" dirty="0" smtClean="0">
                <a:solidFill>
                  <a:schemeClr val="accent1"/>
                </a:solidFill>
              </a:rPr>
              <a:t>Information </a:t>
            </a:r>
            <a:r>
              <a:rPr lang="en-US" sz="3600" b="1" dirty="0">
                <a:solidFill>
                  <a:schemeClr val="accent1"/>
                </a:solidFill>
              </a:rPr>
              <a:t>(page 3) </a:t>
            </a:r>
            <a:r>
              <a:rPr lang="en-US" sz="3600" dirty="0" smtClean="0">
                <a:solidFill>
                  <a:schemeClr val="accent1"/>
                </a:solidFill>
              </a:rPr>
              <a:t/>
            </a:r>
            <a:br>
              <a:rPr lang="en-US" sz="3600" dirty="0" smtClean="0">
                <a:solidFill>
                  <a:schemeClr val="accent1"/>
                </a:solidFill>
              </a:rPr>
            </a:br>
            <a:r>
              <a:rPr lang="en-US" sz="2700" i="1" dirty="0" smtClean="0">
                <a:solidFill>
                  <a:srgbClr val="FF0000"/>
                </a:solidFill>
              </a:rPr>
              <a:t>Everyone </a:t>
            </a:r>
            <a:r>
              <a:rPr lang="en-US" sz="2700" i="1" dirty="0">
                <a:solidFill>
                  <a:srgbClr val="FF0000"/>
                </a:solidFill>
              </a:rPr>
              <a:t>must </a:t>
            </a:r>
            <a:r>
              <a:rPr lang="en-US" sz="2700" i="1" dirty="0" smtClean="0">
                <a:solidFill>
                  <a:srgbClr val="FF0000"/>
                </a:solidFill>
              </a:rPr>
              <a:t>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169987" name="Rectangle 3"/>
          <p:cNvSpPr>
            <a:spLocks noGrp="1" noChangeArrowheads="1"/>
          </p:cNvSpPr>
          <p:nvPr>
            <p:ph idx="1"/>
          </p:nvPr>
        </p:nvSpPr>
        <p:spPr>
          <a:xfrm>
            <a:off x="457200" y="1524000"/>
            <a:ext cx="7620000" cy="4953000"/>
          </a:xfrm>
          <a:noFill/>
        </p:spPr>
        <p:txBody>
          <a:bodyPr>
            <a:normAutofit/>
          </a:bodyPr>
          <a:lstStyle/>
          <a:p>
            <a:r>
              <a:rPr lang="en-US" sz="2400" dirty="0" smtClean="0"/>
              <a:t>Report the total # of FTE (full time equivalent)</a:t>
            </a:r>
          </a:p>
          <a:p>
            <a:pPr marL="690562" indent="-342900">
              <a:buClrTx/>
              <a:buFont typeface="Calibri" pitchFamily="34" charset="0"/>
              <a:buChar char="−"/>
            </a:pPr>
            <a:r>
              <a:rPr lang="en-US" sz="2400" dirty="0" smtClean="0"/>
              <a:t>FTE listed in the staff section should reflect the subgrant budget and activities (pro-rate budgeted FTE Jan-June and July-Dec if it changes between awards).</a:t>
            </a:r>
          </a:p>
          <a:p>
            <a:pPr marL="690562" indent="-342900">
              <a:buClrTx/>
              <a:buFont typeface="Calibri" pitchFamily="34" charset="0"/>
              <a:buChar char="−"/>
            </a:pPr>
            <a:r>
              <a:rPr lang="en-US" sz="2400" dirty="0" smtClean="0"/>
              <a:t>One FTE = 2080 hours</a:t>
            </a:r>
          </a:p>
          <a:p>
            <a:pPr marL="690562" indent="-342900">
              <a:buClrTx/>
              <a:buFont typeface="Calibri" pitchFamily="34" charset="0"/>
              <a:buChar char="−"/>
            </a:pPr>
            <a:r>
              <a:rPr lang="en-US" sz="2400" dirty="0" smtClean="0"/>
              <a:t>Include FTE for full time, part time, partially funded, </a:t>
            </a:r>
            <a:r>
              <a:rPr lang="en-US" sz="2400" dirty="0">
                <a:solidFill>
                  <a:srgbClr val="2F2B20"/>
                </a:solidFill>
              </a:rPr>
              <a:t>temporary, </a:t>
            </a:r>
            <a:r>
              <a:rPr lang="en-US" sz="2400" dirty="0" smtClean="0"/>
              <a:t>consultants/contractors, overtime </a:t>
            </a:r>
          </a:p>
          <a:p>
            <a:pPr marL="688975" indent="0">
              <a:spcBef>
                <a:spcPts val="0"/>
              </a:spcBef>
              <a:buClrTx/>
              <a:buNone/>
            </a:pPr>
            <a:r>
              <a:rPr lang="en-US" sz="2400" dirty="0" smtClean="0"/>
              <a:t>hours, and FTE funded with required match. </a:t>
            </a:r>
          </a:p>
          <a:p>
            <a:pPr marL="690562" indent="-342900">
              <a:buClrTx/>
              <a:buFont typeface="Calibri" pitchFamily="34" charset="0"/>
              <a:buChar char="−"/>
            </a:pPr>
            <a:r>
              <a:rPr lang="en-US" sz="2400" dirty="0" smtClean="0"/>
              <a:t>Prorate FTE among appropriate functional </a:t>
            </a:r>
          </a:p>
          <a:p>
            <a:pPr marL="681038" indent="0">
              <a:spcBef>
                <a:spcPts val="0"/>
              </a:spcBef>
              <a:buClrTx/>
              <a:buNone/>
            </a:pPr>
            <a:r>
              <a:rPr lang="en-US" sz="2400" dirty="0" smtClean="0"/>
              <a:t>categories.</a:t>
            </a:r>
          </a:p>
          <a:p>
            <a:pPr marL="690562" indent="-342900">
              <a:buClrTx/>
              <a:buFont typeface="Calibri" pitchFamily="34" charset="0"/>
              <a:buChar char="−"/>
            </a:pPr>
            <a:r>
              <a:rPr lang="en-US" sz="2400" dirty="0" smtClean="0"/>
              <a:t>Use decimals, not percentages.</a:t>
            </a:r>
            <a:endParaRPr lang="en-US" sz="2400" dirty="0"/>
          </a:p>
        </p:txBody>
      </p:sp>
      <p:cxnSp>
        <p:nvCxnSpPr>
          <p:cNvPr id="3" name="Straight Connector 2"/>
          <p:cNvCxnSpPr/>
          <p:nvPr/>
        </p:nvCxnSpPr>
        <p:spPr>
          <a:xfrm>
            <a:off x="533400" y="1143000"/>
            <a:ext cx="7696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1266" name="Picture 2" descr="C:\Documents and Settings\je1\Local Settings\Temporary Internet Files\Content.IE5\02ZN4VL2\MP9001784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4343400"/>
            <a:ext cx="1447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421193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animEffect transition="in" filter="fade">
                                      <p:cBhvr>
                                        <p:cTn id="7" dur="500"/>
                                        <p:tgtEl>
                                          <p:spTgt spid="169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7">
                                            <p:txEl>
                                              <p:pRg st="2" end="2"/>
                                            </p:txEl>
                                          </p:spTgt>
                                        </p:tgtEl>
                                        <p:attrNameLst>
                                          <p:attrName>style.visibility</p:attrName>
                                        </p:attrNameLst>
                                      </p:cBhvr>
                                      <p:to>
                                        <p:strVal val="visible"/>
                                      </p:to>
                                    </p:set>
                                    <p:animEffect transition="in" filter="fade">
                                      <p:cBhvr>
                                        <p:cTn id="12" dur="500"/>
                                        <p:tgtEl>
                                          <p:spTgt spid="169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7">
                                            <p:txEl>
                                              <p:pRg st="3" end="3"/>
                                            </p:txEl>
                                          </p:spTgt>
                                        </p:tgtEl>
                                        <p:attrNameLst>
                                          <p:attrName>style.visibility</p:attrName>
                                        </p:attrNameLst>
                                      </p:cBhvr>
                                      <p:to>
                                        <p:strVal val="visible"/>
                                      </p:to>
                                    </p:set>
                                    <p:animEffect transition="in" filter="fade">
                                      <p:cBhvr>
                                        <p:cTn id="17" dur="500"/>
                                        <p:tgtEl>
                                          <p:spTgt spid="16998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9987">
                                            <p:txEl>
                                              <p:pRg st="4" end="4"/>
                                            </p:txEl>
                                          </p:spTgt>
                                        </p:tgtEl>
                                        <p:attrNameLst>
                                          <p:attrName>style.visibility</p:attrName>
                                        </p:attrNameLst>
                                      </p:cBhvr>
                                      <p:to>
                                        <p:strVal val="visible"/>
                                      </p:to>
                                    </p:set>
                                    <p:animEffect transition="in" filter="fade">
                                      <p:cBhvr>
                                        <p:cTn id="20" dur="500"/>
                                        <p:tgtEl>
                                          <p:spTgt spid="16998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9987">
                                            <p:txEl>
                                              <p:pRg st="5" end="5"/>
                                            </p:txEl>
                                          </p:spTgt>
                                        </p:tgtEl>
                                        <p:attrNameLst>
                                          <p:attrName>style.visibility</p:attrName>
                                        </p:attrNameLst>
                                      </p:cBhvr>
                                      <p:to>
                                        <p:strVal val="visible"/>
                                      </p:to>
                                    </p:set>
                                    <p:animEffect transition="in" filter="fade">
                                      <p:cBhvr>
                                        <p:cTn id="25" dur="500"/>
                                        <p:tgtEl>
                                          <p:spTgt spid="16998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9987">
                                            <p:txEl>
                                              <p:pRg st="6" end="6"/>
                                            </p:txEl>
                                          </p:spTgt>
                                        </p:tgtEl>
                                        <p:attrNameLst>
                                          <p:attrName>style.visibility</p:attrName>
                                        </p:attrNameLst>
                                      </p:cBhvr>
                                      <p:to>
                                        <p:strVal val="visible"/>
                                      </p:to>
                                    </p:set>
                                    <p:animEffect transition="in" filter="fade">
                                      <p:cBhvr>
                                        <p:cTn id="28" dur="500"/>
                                        <p:tgtEl>
                                          <p:spTgt spid="16998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9987">
                                            <p:txEl>
                                              <p:pRg st="7" end="7"/>
                                            </p:txEl>
                                          </p:spTgt>
                                        </p:tgtEl>
                                        <p:attrNameLst>
                                          <p:attrName>style.visibility</p:attrName>
                                        </p:attrNameLst>
                                      </p:cBhvr>
                                      <p:to>
                                        <p:strVal val="visible"/>
                                      </p:to>
                                    </p:set>
                                    <p:animEffect transition="in" filter="fade">
                                      <p:cBhvr>
                                        <p:cTn id="33" dur="500"/>
                                        <p:tgtEl>
                                          <p:spTgt spid="169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spc="300" dirty="0" smtClean="0">
                <a:solidFill>
                  <a:schemeClr val="accent1"/>
                </a:solidFill>
              </a:rPr>
              <a:t>QUESTIONS?</a:t>
            </a:r>
            <a:endParaRPr lang="en-US" sz="4200" b="1" spc="300" dirty="0">
              <a:solidFill>
                <a:schemeClr val="accent1"/>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13</a:t>
            </a:fld>
            <a:endParaRPr lang="en-US">
              <a:solidFill>
                <a:srgbClr val="000000"/>
              </a:solidFill>
            </a:endParaRPr>
          </a:p>
        </p:txBody>
      </p:sp>
      <p:pic>
        <p:nvPicPr>
          <p:cNvPr id="2050" name="Picture 2" descr="C:\Documents and Settings\je1\Local Settings\Temporary Internet Files\Content.IE5\02ZN4VL2\MM90017262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215979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je1\Local Settings\Temporary Internet Files\Content.IE5\54IMT6FM\MC9003833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91107"/>
            <a:ext cx="3057525" cy="19519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09600" y="1295400"/>
            <a:ext cx="4495800" cy="0"/>
          </a:xfrm>
          <a:prstGeom prst="line">
            <a:avLst/>
          </a:prstGeom>
          <a:ln w="1270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90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325562"/>
          </a:xfrm>
        </p:spPr>
        <p:txBody>
          <a:bodyPr>
            <a:normAutofit/>
          </a:bodyPr>
          <a:lstStyle/>
          <a:p>
            <a:r>
              <a:rPr lang="en-US" sz="3200" b="1" dirty="0">
                <a:solidFill>
                  <a:schemeClr val="accent1"/>
                </a:solidFill>
              </a:rPr>
              <a:t>B – Purpose Areas </a:t>
            </a:r>
            <a:r>
              <a:rPr lang="en-US" sz="3200" b="1" dirty="0" smtClean="0">
                <a:solidFill>
                  <a:schemeClr val="accent1"/>
                </a:solidFill>
              </a:rPr>
              <a:t>(</a:t>
            </a:r>
            <a:r>
              <a:rPr lang="en-US" sz="3200" b="1" dirty="0">
                <a:solidFill>
                  <a:schemeClr val="accent1"/>
                </a:solidFill>
              </a:rPr>
              <a:t>page 4) </a:t>
            </a:r>
            <a:r>
              <a:rPr lang="en-US" sz="3200" b="1" dirty="0" smtClean="0">
                <a:solidFill>
                  <a:schemeClr val="accent1"/>
                </a:solidFill>
              </a:rPr>
              <a:t/>
            </a:r>
            <a:br>
              <a:rPr lang="en-US" sz="3200" b="1" dirty="0" smtClean="0">
                <a:solidFill>
                  <a:schemeClr val="accent1"/>
                </a:solidFill>
              </a:rPr>
            </a:br>
            <a:r>
              <a:rPr lang="en-US" sz="2400" i="1" dirty="0" smtClean="0">
                <a:solidFill>
                  <a:srgbClr val="FF0000"/>
                </a:solidFill>
              </a:rPr>
              <a:t>Everyone </a:t>
            </a:r>
            <a:r>
              <a:rPr lang="en-US" sz="2400" i="1" dirty="0">
                <a:solidFill>
                  <a:srgbClr val="FF0000"/>
                </a:solidFill>
              </a:rPr>
              <a:t>must </a:t>
            </a:r>
            <a:r>
              <a:rPr lang="en-US" sz="2400" i="1" dirty="0" smtClean="0">
                <a:solidFill>
                  <a:srgbClr val="FF0000"/>
                </a:solidFill>
              </a:rPr>
              <a:t>complete</a:t>
            </a:r>
            <a:br>
              <a:rPr lang="en-US" sz="2400" i="1" dirty="0" smtClean="0">
                <a:solidFill>
                  <a:srgbClr val="FF0000"/>
                </a:solidFill>
              </a:rPr>
            </a:br>
            <a:endParaRPr lang="en-US" sz="2400" i="1" dirty="0">
              <a:solidFill>
                <a:srgbClr val="FF0000"/>
              </a:solidFill>
            </a:endParaRPr>
          </a:p>
        </p:txBody>
      </p:sp>
      <p:sp>
        <p:nvSpPr>
          <p:cNvPr id="13315" name="Rectangle 3"/>
          <p:cNvSpPr>
            <a:spLocks noGrp="1" noChangeArrowheads="1"/>
          </p:cNvSpPr>
          <p:nvPr>
            <p:ph idx="1"/>
          </p:nvPr>
        </p:nvSpPr>
        <p:spPr/>
        <p:txBody>
          <a:bodyPr/>
          <a:lstStyle/>
          <a:p>
            <a:pPr marL="347663" indent="-231775">
              <a:spcAft>
                <a:spcPts val="1200"/>
              </a:spcAft>
            </a:pPr>
            <a:r>
              <a:rPr lang="en-US" sz="2600" b="1" dirty="0" smtClean="0"/>
              <a:t>Question 10 – Statutory Purpose Areas</a:t>
            </a:r>
          </a:p>
          <a:p>
            <a:pPr marL="690562" indent="-342900">
              <a:buClrTx/>
              <a:buFont typeface="Calibri" pitchFamily="34" charset="0"/>
              <a:buChar char="−"/>
            </a:pPr>
            <a:r>
              <a:rPr lang="en-US" sz="2400" dirty="0" smtClean="0"/>
              <a:t>Include the </a:t>
            </a:r>
            <a:r>
              <a:rPr lang="en-US" sz="2400" dirty="0"/>
              <a:t>purpose </a:t>
            </a:r>
            <a:r>
              <a:rPr lang="en-US" sz="2400" dirty="0" smtClean="0"/>
              <a:t>area(s) </a:t>
            </a:r>
            <a:r>
              <a:rPr lang="en-US" sz="2400" dirty="0"/>
              <a:t>under which you </a:t>
            </a:r>
            <a:r>
              <a:rPr lang="en-US" sz="2400" dirty="0" smtClean="0"/>
              <a:t>submitted your application. </a:t>
            </a:r>
          </a:p>
          <a:p>
            <a:pPr marL="682625" lvl="0" indent="-334963">
              <a:buClrTx/>
              <a:buFont typeface="Calibri" pitchFamily="34" charset="0"/>
              <a:buChar char="−"/>
            </a:pPr>
            <a:r>
              <a:rPr lang="en-US" sz="2400" dirty="0" smtClean="0">
                <a:solidFill>
                  <a:srgbClr val="2F2B20"/>
                </a:solidFill>
              </a:rPr>
              <a:t>For Joint DVSA subgrantees only  for the 2019 annual report, include </a:t>
            </a:r>
            <a:r>
              <a:rPr lang="en-US" sz="2400" dirty="0">
                <a:solidFill>
                  <a:srgbClr val="2F2B20"/>
                </a:solidFill>
              </a:rPr>
              <a:t>purpose </a:t>
            </a:r>
            <a:r>
              <a:rPr lang="en-US" sz="2400" dirty="0" smtClean="0">
                <a:solidFill>
                  <a:srgbClr val="2F2B20"/>
                </a:solidFill>
              </a:rPr>
              <a:t>area(s) </a:t>
            </a:r>
            <a:r>
              <a:rPr lang="en-US" sz="2400" dirty="0">
                <a:solidFill>
                  <a:srgbClr val="2F2B20"/>
                </a:solidFill>
              </a:rPr>
              <a:t>from </a:t>
            </a:r>
            <a:r>
              <a:rPr lang="en-US" sz="2400" dirty="0" smtClean="0">
                <a:solidFill>
                  <a:srgbClr val="2F2B20"/>
                </a:solidFill>
              </a:rPr>
              <a:t>both the 2017 – 2019 award (January – June 2019) and from the 2019 – 2021 award (July – December 2019).</a:t>
            </a:r>
            <a:endParaRPr lang="en-US" sz="2400" dirty="0">
              <a:solidFill>
                <a:srgbClr val="2F2B20"/>
              </a:solidFill>
            </a:endParaRPr>
          </a:p>
          <a:p>
            <a:pPr marL="690562" indent="-342900">
              <a:buClrTx/>
              <a:buFont typeface="Calibri" pitchFamily="34" charset="0"/>
              <a:buChar char="−"/>
            </a:pPr>
            <a:r>
              <a:rPr lang="en-US" sz="2400" dirty="0" smtClean="0"/>
              <a:t>Check </a:t>
            </a:r>
            <a:r>
              <a:rPr lang="en-US" sz="2400" i="1" dirty="0"/>
              <a:t>all</a:t>
            </a:r>
            <a:r>
              <a:rPr lang="en-US" sz="2400" dirty="0"/>
              <a:t> </a:t>
            </a:r>
            <a:r>
              <a:rPr lang="en-US" sz="2400" dirty="0" smtClean="0"/>
              <a:t>purpose areas that </a:t>
            </a:r>
            <a:r>
              <a:rPr lang="en-US" sz="2400" dirty="0"/>
              <a:t>apply to </a:t>
            </a:r>
            <a:r>
              <a:rPr lang="en-US" sz="2400" dirty="0" smtClean="0"/>
              <a:t>the </a:t>
            </a:r>
          </a:p>
          <a:p>
            <a:pPr marL="688975" indent="0">
              <a:buClrTx/>
              <a:buNone/>
            </a:pPr>
            <a:r>
              <a:rPr lang="en-US" sz="2400" u="sng" dirty="0" smtClean="0"/>
              <a:t>activities that </a:t>
            </a:r>
            <a:r>
              <a:rPr lang="en-US" sz="2400" u="sng" dirty="0"/>
              <a:t>were </a:t>
            </a:r>
            <a:r>
              <a:rPr lang="en-US" sz="2400" u="sng" dirty="0" smtClean="0"/>
              <a:t>supported with </a:t>
            </a:r>
          </a:p>
          <a:p>
            <a:pPr marL="688975" indent="0">
              <a:buClrTx/>
              <a:buNone/>
            </a:pPr>
            <a:r>
              <a:rPr lang="en-US" sz="2400" u="sng" dirty="0" smtClean="0"/>
              <a:t>grant funds during the reporting period</a:t>
            </a:r>
            <a:r>
              <a:rPr lang="en-US" sz="2400" dirty="0" smtClean="0"/>
              <a:t>. </a:t>
            </a:r>
            <a:endParaRPr lang="en-US" sz="2400" dirty="0"/>
          </a:p>
          <a:p>
            <a:pPr marL="682625" indent="0">
              <a:buClrTx/>
              <a:buNone/>
            </a:pPr>
            <a:endParaRPr lang="en-US" sz="2400" dirty="0"/>
          </a:p>
        </p:txBody>
      </p:sp>
      <p:cxnSp>
        <p:nvCxnSpPr>
          <p:cNvPr id="3" name="Straight Connector 2"/>
          <p:cNvCxnSpPr/>
          <p:nvPr/>
        </p:nvCxnSpPr>
        <p:spPr>
          <a:xfrm>
            <a:off x="609600" y="12192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2290" name="Picture 2" descr="C:\Documents and Settings\je1\Local Settings\Temporary Internet Files\Content.IE5\LY231U0W\MC9000158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4622">
            <a:off x="6426059" y="4104609"/>
            <a:ext cx="1312862" cy="17573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87156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Scale>
                                      <p:cBhvr>
                                        <p:cTn id="7" dur="1000" decel="50000" fill="hold">
                                          <p:stCondLst>
                                            <p:cond delay="0"/>
                                          </p:stCondLst>
                                        </p:cTn>
                                        <p:tgtEl>
                                          <p:spTgt spid="133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5">
                                            <p:txEl>
                                              <p:pRg st="0" end="0"/>
                                            </p:txEl>
                                          </p:spTgt>
                                        </p:tgtEl>
                                        <p:attrNameLst>
                                          <p:attrName>ppt_x</p:attrName>
                                          <p:attrName>ppt_y</p:attrName>
                                        </p:attrNameLst>
                                      </p:cBhvr>
                                    </p:animMotion>
                                    <p:animEffect transition="in" filter="fade">
                                      <p:cBhvr>
                                        <p:cTn id="9" dur="10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Scale>
                                      <p:cBhvr>
                                        <p:cTn id="14" dur="1000" decel="50000" fill="hold">
                                          <p:stCondLst>
                                            <p:cond delay="0"/>
                                          </p:stCondLst>
                                        </p:cTn>
                                        <p:tgtEl>
                                          <p:spTgt spid="133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315">
                                            <p:txEl>
                                              <p:pRg st="1" end="1"/>
                                            </p:txEl>
                                          </p:spTgt>
                                        </p:tgtEl>
                                        <p:attrNameLst>
                                          <p:attrName>ppt_x</p:attrName>
                                          <p:attrName>ppt_y</p:attrName>
                                        </p:attrNameLst>
                                      </p:cBhvr>
                                    </p:animMotion>
                                    <p:animEffect transition="in" filter="fade">
                                      <p:cBhvr>
                                        <p:cTn id="16" dur="1000"/>
                                        <p:tgtEl>
                                          <p:spTgt spid="133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Scale>
                                      <p:cBhvr>
                                        <p:cTn id="21" dur="1000" decel="50000" fill="hold">
                                          <p:stCondLst>
                                            <p:cond delay="0"/>
                                          </p:stCondLst>
                                        </p:cTn>
                                        <p:tgtEl>
                                          <p:spTgt spid="133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315">
                                            <p:txEl>
                                              <p:pRg st="2" end="2"/>
                                            </p:txEl>
                                          </p:spTgt>
                                        </p:tgtEl>
                                        <p:attrNameLst>
                                          <p:attrName>ppt_x</p:attrName>
                                          <p:attrName>ppt_y</p:attrName>
                                        </p:attrNameLst>
                                      </p:cBhvr>
                                    </p:animMotion>
                                    <p:animEffect transition="in" filter="fade">
                                      <p:cBhvr>
                                        <p:cTn id="23" dur="1000"/>
                                        <p:tgtEl>
                                          <p:spTgt spid="133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Scale>
                                      <p:cBhvr>
                                        <p:cTn id="28" dur="1000" decel="50000" fill="hold">
                                          <p:stCondLst>
                                            <p:cond delay="0"/>
                                          </p:stCondLst>
                                        </p:cTn>
                                        <p:tgtEl>
                                          <p:spTgt spid="133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315">
                                            <p:txEl>
                                              <p:pRg st="3" end="3"/>
                                            </p:txEl>
                                          </p:spTgt>
                                        </p:tgtEl>
                                        <p:attrNameLst>
                                          <p:attrName>ppt_x</p:attrName>
                                          <p:attrName>ppt_y</p:attrName>
                                        </p:attrNameLst>
                                      </p:cBhvr>
                                    </p:animMotion>
                                    <p:animEffect transition="in" filter="fade">
                                      <p:cBhvr>
                                        <p:cTn id="30" dur="1000"/>
                                        <p:tgtEl>
                                          <p:spTgt spid="13315">
                                            <p:txEl>
                                              <p:pRg st="3" end="3"/>
                                            </p:txEl>
                                          </p:spTgt>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Scale>
                                      <p:cBhvr>
                                        <p:cTn id="33" dur="1000" decel="50000" fill="hold">
                                          <p:stCondLst>
                                            <p:cond delay="0"/>
                                          </p:stCondLst>
                                        </p:cTn>
                                        <p:tgtEl>
                                          <p:spTgt spid="1331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3315">
                                            <p:txEl>
                                              <p:pRg st="4" end="4"/>
                                            </p:txEl>
                                          </p:spTgt>
                                        </p:tgtEl>
                                        <p:attrNameLst>
                                          <p:attrName>ppt_x</p:attrName>
                                          <p:attrName>ppt_y</p:attrName>
                                        </p:attrNameLst>
                                      </p:cBhvr>
                                    </p:animMotion>
                                    <p:animEffect transition="in" filter="fade">
                                      <p:cBhvr>
                                        <p:cTn id="35" dur="1000"/>
                                        <p:tgtEl>
                                          <p:spTgt spid="13315">
                                            <p:txEl>
                                              <p:pRg st="4" end="4"/>
                                            </p:txEl>
                                          </p:spTgt>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3315">
                                            <p:txEl>
                                              <p:pRg st="5" end="5"/>
                                            </p:txEl>
                                          </p:spTgt>
                                        </p:tgtEl>
                                        <p:attrNameLst>
                                          <p:attrName>style.visibility</p:attrName>
                                        </p:attrNameLst>
                                      </p:cBhvr>
                                      <p:to>
                                        <p:strVal val="visible"/>
                                      </p:to>
                                    </p:set>
                                    <p:animScale>
                                      <p:cBhvr>
                                        <p:cTn id="38" dur="1000" decel="50000" fill="hold">
                                          <p:stCondLst>
                                            <p:cond delay="0"/>
                                          </p:stCondLst>
                                        </p:cTn>
                                        <p:tgtEl>
                                          <p:spTgt spid="1331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3315">
                                            <p:txEl>
                                              <p:pRg st="5" end="5"/>
                                            </p:txEl>
                                          </p:spTgt>
                                        </p:tgtEl>
                                        <p:attrNameLst>
                                          <p:attrName>ppt_x</p:attrName>
                                          <p:attrName>ppt_y</p:attrName>
                                        </p:attrNameLst>
                                      </p:cBhvr>
                                    </p:animMotion>
                                    <p:animEffect transition="in" filter="fade">
                                      <p:cBhvr>
                                        <p:cTn id="40" dur="1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3200" b="1" dirty="0">
                <a:solidFill>
                  <a:schemeClr val="accent1"/>
                </a:solidFill>
              </a:rPr>
              <a:t>C1 – Training (</a:t>
            </a:r>
            <a:r>
              <a:rPr lang="en-US" sz="3200" b="1" dirty="0" smtClean="0">
                <a:solidFill>
                  <a:schemeClr val="accent1"/>
                </a:solidFill>
              </a:rPr>
              <a:t>pages </a:t>
            </a:r>
            <a:r>
              <a:rPr lang="en-US" sz="3200" b="1" dirty="0">
                <a:solidFill>
                  <a:schemeClr val="accent1"/>
                </a:solidFill>
              </a:rPr>
              <a:t>5-7</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4339" name="Rectangle 3"/>
          <p:cNvSpPr>
            <a:spLocks noGrp="1" noChangeArrowheads="1"/>
          </p:cNvSpPr>
          <p:nvPr>
            <p:ph idx="1"/>
          </p:nvPr>
        </p:nvSpPr>
        <p:spPr>
          <a:xfrm>
            <a:off x="457200" y="1143000"/>
            <a:ext cx="7772400" cy="5029200"/>
          </a:xfrm>
        </p:spPr>
        <p:txBody>
          <a:bodyPr>
            <a:noAutofit/>
          </a:bodyPr>
          <a:lstStyle/>
          <a:p>
            <a:r>
              <a:rPr lang="en-US" sz="2500" dirty="0" smtClean="0"/>
              <a:t>Definition: Training for </a:t>
            </a:r>
            <a:r>
              <a:rPr lang="en-US" sz="2500" u="sng" dirty="0" smtClean="0"/>
              <a:t>professionals or volunteers acting in the role of a professional</a:t>
            </a:r>
            <a:r>
              <a:rPr lang="en-US" sz="2500" dirty="0" smtClean="0"/>
              <a:t> to improve their response to victims/survivors as it relates to their role in the system.</a:t>
            </a:r>
          </a:p>
          <a:p>
            <a:r>
              <a:rPr lang="en-US" sz="2500" dirty="0" smtClean="0"/>
              <a:t>Do not count activities that support, inform, and outreach to victims about available services </a:t>
            </a:r>
            <a:r>
              <a:rPr lang="en-US" dirty="0" smtClean="0"/>
              <a:t>(such as media activities - </a:t>
            </a:r>
            <a:r>
              <a:rPr lang="en-US" dirty="0"/>
              <a:t>T</a:t>
            </a:r>
            <a:r>
              <a:rPr lang="en-US" dirty="0" smtClean="0"/>
              <a:t>V, newspaper, radio) </a:t>
            </a:r>
            <a:endParaRPr lang="en-US" dirty="0"/>
          </a:p>
          <a:p>
            <a:r>
              <a:rPr lang="en-US" sz="2500" dirty="0"/>
              <a:t>I</a:t>
            </a:r>
            <a:r>
              <a:rPr lang="en-US" sz="2500" dirty="0" smtClean="0"/>
              <a:t>f </a:t>
            </a:r>
            <a:r>
              <a:rPr lang="en-US" sz="2500" dirty="0"/>
              <a:t>an advocate is </a:t>
            </a:r>
            <a:r>
              <a:rPr lang="en-US" sz="2500" dirty="0" smtClean="0"/>
              <a:t>VAWA-funded </a:t>
            </a:r>
            <a:r>
              <a:rPr lang="en-US" sz="2500" i="1" dirty="0" smtClean="0"/>
              <a:t>and</a:t>
            </a:r>
            <a:r>
              <a:rPr lang="en-US" sz="2500" dirty="0" smtClean="0"/>
              <a:t> </a:t>
            </a:r>
            <a:r>
              <a:rPr lang="en-US" sz="2500" dirty="0"/>
              <a:t>the advocate provides </a:t>
            </a:r>
            <a:r>
              <a:rPr lang="en-US" sz="2500" dirty="0" smtClean="0"/>
              <a:t>training, as defined above, </a:t>
            </a:r>
            <a:r>
              <a:rPr lang="en-US" sz="2500" dirty="0">
                <a:solidFill>
                  <a:srgbClr val="2F2B20"/>
                </a:solidFill>
              </a:rPr>
              <a:t>to </a:t>
            </a:r>
            <a:r>
              <a:rPr lang="en-US" sz="2500" i="1" dirty="0">
                <a:solidFill>
                  <a:srgbClr val="2F2B20"/>
                </a:solidFill>
              </a:rPr>
              <a:t>non-grant funded </a:t>
            </a:r>
            <a:r>
              <a:rPr lang="en-US" sz="2500" dirty="0" smtClean="0">
                <a:solidFill>
                  <a:srgbClr val="2F2B20"/>
                </a:solidFill>
              </a:rPr>
              <a:t>people</a:t>
            </a:r>
            <a:r>
              <a:rPr lang="en-US" sz="2500" i="1" dirty="0" smtClean="0">
                <a:solidFill>
                  <a:srgbClr val="2F2B20"/>
                </a:solidFill>
              </a:rPr>
              <a:t>, </a:t>
            </a:r>
            <a:r>
              <a:rPr lang="en-US" sz="2500" dirty="0" smtClean="0"/>
              <a:t>then </a:t>
            </a:r>
            <a:r>
              <a:rPr lang="en-US" sz="2500" dirty="0"/>
              <a:t>complete this </a:t>
            </a:r>
            <a:r>
              <a:rPr lang="en-US" sz="2500" dirty="0" smtClean="0"/>
              <a:t>section, otherwise, check “No” </a:t>
            </a:r>
            <a:r>
              <a:rPr lang="en-US" sz="2500" dirty="0"/>
              <a:t>and skip to C2.</a:t>
            </a:r>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029200"/>
            <a:ext cx="25241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70526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b="1" dirty="0">
                <a:solidFill>
                  <a:schemeClr val="accent1"/>
                </a:solidFill>
              </a:rPr>
              <a:t>C1 – Training (</a:t>
            </a:r>
            <a:r>
              <a:rPr lang="en-US" sz="3200" b="1" dirty="0" smtClean="0">
                <a:solidFill>
                  <a:schemeClr val="accent1"/>
                </a:solidFill>
              </a:rPr>
              <a:t>pages </a:t>
            </a:r>
            <a:r>
              <a:rPr lang="en-US" sz="3200" b="1" dirty="0">
                <a:solidFill>
                  <a:schemeClr val="accent1"/>
                </a:solidFill>
              </a:rPr>
              <a:t>5-7</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7411" name="Rectangle 3"/>
          <p:cNvSpPr>
            <a:spLocks noGrp="1" noChangeArrowheads="1"/>
          </p:cNvSpPr>
          <p:nvPr>
            <p:ph idx="1"/>
          </p:nvPr>
        </p:nvSpPr>
        <p:spPr>
          <a:xfrm>
            <a:off x="457200" y="1219200"/>
            <a:ext cx="8001000" cy="5334000"/>
          </a:xfrm>
        </p:spPr>
        <p:txBody>
          <a:bodyPr>
            <a:normAutofit fontScale="92500" lnSpcReduction="10000"/>
          </a:bodyPr>
          <a:lstStyle/>
          <a:p>
            <a:r>
              <a:rPr lang="en-US" sz="2800" b="1" dirty="0" smtClean="0"/>
              <a:t>Question 11 – Training Events Provided</a:t>
            </a:r>
          </a:p>
          <a:p>
            <a:pPr marL="619125" indent="-269875">
              <a:buClrTx/>
              <a:buFont typeface="Calibri" pitchFamily="34" charset="0"/>
              <a:buChar char="−"/>
            </a:pPr>
            <a:r>
              <a:rPr lang="en-US" sz="2600" dirty="0" smtClean="0"/>
              <a:t>A training event can be a conference, a workshop, or a short mini-session.</a:t>
            </a:r>
          </a:p>
          <a:p>
            <a:pPr marL="619125" indent="-269875">
              <a:buClrTx/>
              <a:buFont typeface="Calibri" pitchFamily="34" charset="0"/>
              <a:buChar char="−"/>
            </a:pPr>
            <a:r>
              <a:rPr lang="en-US" sz="2600" dirty="0" smtClean="0">
                <a:solidFill>
                  <a:srgbClr val="C00000"/>
                </a:solidFill>
              </a:rPr>
              <a:t>Do</a:t>
            </a:r>
            <a:r>
              <a:rPr lang="en-US" sz="2600" dirty="0" smtClean="0"/>
              <a:t> count training provided by grant-funded staff to non-grant funded staff and non-grant funded staff attending a training using VAWA funds (if it meets training definition).</a:t>
            </a:r>
          </a:p>
          <a:p>
            <a:pPr marL="619125" indent="-269875">
              <a:buClrTx/>
              <a:buFont typeface="Calibri" pitchFamily="34" charset="0"/>
              <a:buChar char="−"/>
            </a:pPr>
            <a:r>
              <a:rPr lang="en-US" sz="2600" dirty="0" smtClean="0">
                <a:solidFill>
                  <a:srgbClr val="C00000"/>
                </a:solidFill>
              </a:rPr>
              <a:t>Do </a:t>
            </a:r>
            <a:r>
              <a:rPr lang="en-US" sz="2600" u="sng" dirty="0" smtClean="0">
                <a:solidFill>
                  <a:srgbClr val="C00000"/>
                </a:solidFill>
              </a:rPr>
              <a:t>not</a:t>
            </a:r>
            <a:r>
              <a:rPr lang="en-US" sz="2600" dirty="0" smtClean="0"/>
              <a:t> count training provided </a:t>
            </a:r>
            <a:r>
              <a:rPr lang="en-US" sz="2600" u="sng" dirty="0" smtClean="0"/>
              <a:t>to</a:t>
            </a:r>
            <a:r>
              <a:rPr lang="en-US" sz="2600" dirty="0" smtClean="0"/>
              <a:t> VAWA-funded staff.  </a:t>
            </a:r>
          </a:p>
          <a:p>
            <a:r>
              <a:rPr lang="en-US" sz="2800" b="1" dirty="0" smtClean="0"/>
              <a:t>Question 12 – Number of People Trained</a:t>
            </a:r>
            <a:endParaRPr lang="en-US" sz="2800" b="1" dirty="0"/>
          </a:p>
          <a:p>
            <a:pPr lvl="1">
              <a:buClrTx/>
              <a:buFont typeface="Calibri" pitchFamily="34" charset="0"/>
              <a:buChar char="−"/>
            </a:pPr>
            <a:r>
              <a:rPr lang="en-US" sz="2600" dirty="0" smtClean="0"/>
              <a:t>Report professionals by discipline.</a:t>
            </a:r>
          </a:p>
          <a:p>
            <a:pPr lvl="1">
              <a:buClrTx/>
              <a:buFont typeface="Calibri" pitchFamily="34" charset="0"/>
              <a:buChar char="−"/>
            </a:pPr>
            <a:r>
              <a:rPr lang="en-US" sz="2600" dirty="0" smtClean="0"/>
              <a:t>Do NOT report non-professionals: students/community members/victims/survivors</a:t>
            </a:r>
            <a:endParaRPr lang="en-US" sz="2600" dirty="0"/>
          </a:p>
          <a:p>
            <a:pPr lvl="1">
              <a:buClrTx/>
              <a:buFont typeface="Calibri" pitchFamily="34" charset="0"/>
              <a:buChar char="−"/>
            </a:pPr>
            <a:r>
              <a:rPr lang="en-US" sz="2600" dirty="0" smtClean="0"/>
              <a:t>Use </a:t>
            </a:r>
            <a:r>
              <a:rPr lang="en-US" sz="2600" dirty="0"/>
              <a:t>existing </a:t>
            </a:r>
            <a:r>
              <a:rPr lang="en-US" sz="2600" dirty="0" smtClean="0"/>
              <a:t>categories when possible:</a:t>
            </a:r>
            <a:endParaRPr lang="en-US" sz="2600" dirty="0"/>
          </a:p>
          <a:p>
            <a:pPr lvl="2"/>
            <a:r>
              <a:rPr lang="en-US" sz="2100" dirty="0" smtClean="0"/>
              <a:t>Firefighter, child welfare staff, coroner </a:t>
            </a:r>
            <a:r>
              <a:rPr lang="en-US" sz="2100" dirty="0"/>
              <a:t>= </a:t>
            </a:r>
            <a:r>
              <a:rPr lang="en-US" sz="2100" dirty="0" smtClean="0"/>
              <a:t>Government </a:t>
            </a:r>
            <a:r>
              <a:rPr lang="en-US" sz="2100" dirty="0"/>
              <a:t>Agency Staff</a:t>
            </a:r>
          </a:p>
          <a:p>
            <a:pPr lvl="2"/>
            <a:r>
              <a:rPr lang="en-US" sz="2100" dirty="0"/>
              <a:t>911 Personnel = </a:t>
            </a:r>
            <a:r>
              <a:rPr lang="en-US" sz="2100" dirty="0" smtClean="0"/>
              <a:t>Law </a:t>
            </a:r>
            <a:r>
              <a:rPr lang="en-US" sz="2100" dirty="0"/>
              <a:t>Enforcement</a:t>
            </a:r>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3520667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p:cTn id="7"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17411">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174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p:cTn id="1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7411">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174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p:cTn id="23"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17411">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174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p:cTn id="31"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74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7411">
                                            <p:txEl>
                                              <p:pRg st="5" end="5"/>
                                            </p:txEl>
                                          </p:spTgt>
                                        </p:tgtEl>
                                        <p:attrNameLst>
                                          <p:attrName>style.visibility</p:attrName>
                                        </p:attrNameLst>
                                      </p:cBhvr>
                                      <p:to>
                                        <p:strVal val="visible"/>
                                      </p:to>
                                    </p:set>
                                    <p:anim calcmode="lin" valueType="num">
                                      <p:cBhvr>
                                        <p:cTn id="38"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0" dur="500" fill="hold"/>
                                        <p:tgtEl>
                                          <p:spTgt spid="17411">
                                            <p:txEl>
                                              <p:pRg st="5" end="5"/>
                                            </p:txEl>
                                          </p:spTgt>
                                        </p:tgtEl>
                                        <p:attrNameLst>
                                          <p:attrName>style.rotation</p:attrName>
                                        </p:attrNameLst>
                                      </p:cBhvr>
                                      <p:tavLst>
                                        <p:tav tm="0">
                                          <p:val>
                                            <p:fltVal val="360"/>
                                          </p:val>
                                        </p:tav>
                                        <p:tav tm="100000">
                                          <p:val>
                                            <p:fltVal val="0"/>
                                          </p:val>
                                        </p:tav>
                                      </p:tavLst>
                                    </p:anim>
                                    <p:animEffect transition="in" filter="fade">
                                      <p:cBhvr>
                                        <p:cTn id="41" dur="500"/>
                                        <p:tgtEl>
                                          <p:spTgt spid="174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7411">
                                            <p:txEl>
                                              <p:pRg st="6" end="6"/>
                                            </p:txEl>
                                          </p:spTgt>
                                        </p:tgtEl>
                                        <p:attrNameLst>
                                          <p:attrName>style.visibility</p:attrName>
                                        </p:attrNameLst>
                                      </p:cBhvr>
                                      <p:to>
                                        <p:strVal val="visible"/>
                                      </p:to>
                                    </p:set>
                                    <p:anim calcmode="lin" valueType="num">
                                      <p:cBhvr>
                                        <p:cTn id="46"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48" dur="500" fill="hold"/>
                                        <p:tgtEl>
                                          <p:spTgt spid="17411">
                                            <p:txEl>
                                              <p:pRg st="6" end="6"/>
                                            </p:txEl>
                                          </p:spTgt>
                                        </p:tgtEl>
                                        <p:attrNameLst>
                                          <p:attrName>style.rotation</p:attrName>
                                        </p:attrNameLst>
                                      </p:cBhvr>
                                      <p:tavLst>
                                        <p:tav tm="0">
                                          <p:val>
                                            <p:fltVal val="360"/>
                                          </p:val>
                                        </p:tav>
                                        <p:tav tm="100000">
                                          <p:val>
                                            <p:fltVal val="0"/>
                                          </p:val>
                                        </p:tav>
                                      </p:tavLst>
                                    </p:anim>
                                    <p:animEffect transition="in" filter="fade">
                                      <p:cBhvr>
                                        <p:cTn id="49" dur="500"/>
                                        <p:tgtEl>
                                          <p:spTgt spid="17411">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7411">
                                            <p:txEl>
                                              <p:pRg st="7" end="7"/>
                                            </p:txEl>
                                          </p:spTgt>
                                        </p:tgtEl>
                                        <p:attrNameLst>
                                          <p:attrName>style.visibility</p:attrName>
                                        </p:attrNameLst>
                                      </p:cBhvr>
                                      <p:to>
                                        <p:strVal val="visible"/>
                                      </p:to>
                                    </p:set>
                                    <p:anim calcmode="lin" valueType="num">
                                      <p:cBhvr>
                                        <p:cTn id="54" dur="5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56" dur="500" fill="hold"/>
                                        <p:tgtEl>
                                          <p:spTgt spid="17411">
                                            <p:txEl>
                                              <p:pRg st="7" end="7"/>
                                            </p:txEl>
                                          </p:spTgt>
                                        </p:tgtEl>
                                        <p:attrNameLst>
                                          <p:attrName>style.rotation</p:attrName>
                                        </p:attrNameLst>
                                      </p:cBhvr>
                                      <p:tavLst>
                                        <p:tav tm="0">
                                          <p:val>
                                            <p:fltVal val="360"/>
                                          </p:val>
                                        </p:tav>
                                        <p:tav tm="100000">
                                          <p:val>
                                            <p:fltVal val="0"/>
                                          </p:val>
                                        </p:tav>
                                      </p:tavLst>
                                    </p:anim>
                                    <p:animEffect transition="in" filter="fade">
                                      <p:cBhvr>
                                        <p:cTn id="57" dur="500"/>
                                        <p:tgtEl>
                                          <p:spTgt spid="17411">
                                            <p:txEl>
                                              <p:pRg st="7" end="7"/>
                                            </p:txEl>
                                          </p:spTgt>
                                        </p:tgtEl>
                                      </p:cBhvr>
                                    </p:animEffect>
                                  </p:childTnLst>
                                </p:cTn>
                              </p:par>
                              <p:par>
                                <p:cTn id="58" presetID="49" presetClass="entr" presetSubtype="0" decel="100000" fill="hold" nodeType="withEffect">
                                  <p:stCondLst>
                                    <p:cond delay="0"/>
                                  </p:stCondLst>
                                  <p:childTnLst>
                                    <p:set>
                                      <p:cBhvr>
                                        <p:cTn id="59" dur="1" fill="hold">
                                          <p:stCondLst>
                                            <p:cond delay="0"/>
                                          </p:stCondLst>
                                        </p:cTn>
                                        <p:tgtEl>
                                          <p:spTgt spid="17411">
                                            <p:txEl>
                                              <p:pRg st="8" end="8"/>
                                            </p:txEl>
                                          </p:spTgt>
                                        </p:tgtEl>
                                        <p:attrNameLst>
                                          <p:attrName>style.visibility</p:attrName>
                                        </p:attrNameLst>
                                      </p:cBhvr>
                                      <p:to>
                                        <p:strVal val="visible"/>
                                      </p:to>
                                    </p:set>
                                    <p:anim calcmode="lin" valueType="num">
                                      <p:cBhvr>
                                        <p:cTn id="60" dur="500" fill="hold"/>
                                        <p:tgtEl>
                                          <p:spTgt spid="17411">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17411">
                                            <p:txEl>
                                              <p:pRg st="8" end="8"/>
                                            </p:txEl>
                                          </p:spTgt>
                                        </p:tgtEl>
                                        <p:attrNameLst>
                                          <p:attrName>ppt_h</p:attrName>
                                        </p:attrNameLst>
                                      </p:cBhvr>
                                      <p:tavLst>
                                        <p:tav tm="0">
                                          <p:val>
                                            <p:fltVal val="0"/>
                                          </p:val>
                                        </p:tav>
                                        <p:tav tm="100000">
                                          <p:val>
                                            <p:strVal val="#ppt_h"/>
                                          </p:val>
                                        </p:tav>
                                      </p:tavLst>
                                    </p:anim>
                                    <p:anim calcmode="lin" valueType="num">
                                      <p:cBhvr>
                                        <p:cTn id="62" dur="500" fill="hold"/>
                                        <p:tgtEl>
                                          <p:spTgt spid="17411">
                                            <p:txEl>
                                              <p:pRg st="8" end="8"/>
                                            </p:txEl>
                                          </p:spTgt>
                                        </p:tgtEl>
                                        <p:attrNameLst>
                                          <p:attrName>style.rotation</p:attrName>
                                        </p:attrNameLst>
                                      </p:cBhvr>
                                      <p:tavLst>
                                        <p:tav tm="0">
                                          <p:val>
                                            <p:fltVal val="360"/>
                                          </p:val>
                                        </p:tav>
                                        <p:tav tm="100000">
                                          <p:val>
                                            <p:fltVal val="0"/>
                                          </p:val>
                                        </p:tav>
                                      </p:tavLst>
                                    </p:anim>
                                    <p:animEffect transition="in" filter="fade">
                                      <p:cBhvr>
                                        <p:cTn id="63" dur="500"/>
                                        <p:tgtEl>
                                          <p:spTgt spid="17411">
                                            <p:txEl>
                                              <p:pRg st="8" end="8"/>
                                            </p:txEl>
                                          </p:spTgt>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7411">
                                            <p:txEl>
                                              <p:pRg st="9" end="9"/>
                                            </p:txEl>
                                          </p:spTgt>
                                        </p:tgtEl>
                                        <p:attrNameLst>
                                          <p:attrName>style.visibility</p:attrName>
                                        </p:attrNameLst>
                                      </p:cBhvr>
                                      <p:to>
                                        <p:strVal val="visible"/>
                                      </p:to>
                                    </p:set>
                                    <p:anim calcmode="lin" valueType="num">
                                      <p:cBhvr>
                                        <p:cTn id="66" dur="500" fill="hold"/>
                                        <p:tgtEl>
                                          <p:spTgt spid="17411">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17411">
                                            <p:txEl>
                                              <p:pRg st="9" end="9"/>
                                            </p:txEl>
                                          </p:spTgt>
                                        </p:tgtEl>
                                        <p:attrNameLst>
                                          <p:attrName>ppt_h</p:attrName>
                                        </p:attrNameLst>
                                      </p:cBhvr>
                                      <p:tavLst>
                                        <p:tav tm="0">
                                          <p:val>
                                            <p:fltVal val="0"/>
                                          </p:val>
                                        </p:tav>
                                        <p:tav tm="100000">
                                          <p:val>
                                            <p:strVal val="#ppt_h"/>
                                          </p:val>
                                        </p:tav>
                                      </p:tavLst>
                                    </p:anim>
                                    <p:anim calcmode="lin" valueType="num">
                                      <p:cBhvr>
                                        <p:cTn id="68" dur="500" fill="hold"/>
                                        <p:tgtEl>
                                          <p:spTgt spid="17411">
                                            <p:txEl>
                                              <p:pRg st="9" end="9"/>
                                            </p:txEl>
                                          </p:spTgt>
                                        </p:tgtEl>
                                        <p:attrNameLst>
                                          <p:attrName>style.rotation</p:attrName>
                                        </p:attrNameLst>
                                      </p:cBhvr>
                                      <p:tavLst>
                                        <p:tav tm="0">
                                          <p:val>
                                            <p:fltVal val="360"/>
                                          </p:val>
                                        </p:tav>
                                        <p:tav tm="100000">
                                          <p:val>
                                            <p:fltVal val="0"/>
                                          </p:val>
                                        </p:tav>
                                      </p:tavLst>
                                    </p:anim>
                                    <p:animEffect transition="in" filter="fade">
                                      <p:cBhvr>
                                        <p:cTn id="69"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200" b="1" dirty="0">
                <a:solidFill>
                  <a:schemeClr val="accent1"/>
                </a:solidFill>
              </a:rPr>
              <a:t>C1 – Training (</a:t>
            </a:r>
            <a:r>
              <a:rPr lang="en-US" sz="3200" b="1" dirty="0" smtClean="0">
                <a:solidFill>
                  <a:schemeClr val="accent1"/>
                </a:solidFill>
              </a:rPr>
              <a:t>pages </a:t>
            </a:r>
            <a:r>
              <a:rPr lang="en-US" sz="3200" b="1" dirty="0">
                <a:solidFill>
                  <a:schemeClr val="accent1"/>
                </a:solidFill>
              </a:rPr>
              <a:t>5-7</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27651" name="Rectangle 3"/>
          <p:cNvSpPr>
            <a:spLocks noGrp="1" noChangeArrowheads="1"/>
          </p:cNvSpPr>
          <p:nvPr>
            <p:ph idx="1"/>
          </p:nvPr>
        </p:nvSpPr>
        <p:spPr>
          <a:xfrm>
            <a:off x="457200" y="1219200"/>
            <a:ext cx="8001000" cy="5334000"/>
          </a:xfrm>
        </p:spPr>
        <p:txBody>
          <a:bodyPr>
            <a:normAutofit/>
          </a:bodyPr>
          <a:lstStyle/>
          <a:p>
            <a:r>
              <a:rPr lang="en-US" sz="2600" b="1" dirty="0"/>
              <a:t>Question 12 – </a:t>
            </a:r>
            <a:r>
              <a:rPr lang="en-US" sz="2600" b="1" dirty="0" smtClean="0"/>
              <a:t>Number of People Trained</a:t>
            </a:r>
            <a:endParaRPr lang="en-US" sz="2600" b="1" dirty="0"/>
          </a:p>
          <a:p>
            <a:pPr marL="639763" lvl="1" indent="-292100">
              <a:buClrTx/>
              <a:buFont typeface="Calibri" pitchFamily="34" charset="0"/>
              <a:buChar char="−"/>
            </a:pPr>
            <a:r>
              <a:rPr lang="en-US" sz="2200" dirty="0">
                <a:solidFill>
                  <a:srgbClr val="2F2B20"/>
                </a:solidFill>
              </a:rPr>
              <a:t>Report an </a:t>
            </a:r>
            <a:r>
              <a:rPr lang="en-US" sz="2200" u="sng" dirty="0">
                <a:solidFill>
                  <a:srgbClr val="2F2B20"/>
                </a:solidFill>
              </a:rPr>
              <a:t>unduplicated</a:t>
            </a:r>
            <a:r>
              <a:rPr lang="en-US" sz="2200" dirty="0">
                <a:solidFill>
                  <a:srgbClr val="2F2B20"/>
                </a:solidFill>
              </a:rPr>
              <a:t> count of people trained.</a:t>
            </a:r>
          </a:p>
          <a:p>
            <a:pPr marL="639763" lvl="1" indent="-292100">
              <a:buClrTx/>
              <a:buFont typeface="Calibri" pitchFamily="34" charset="0"/>
              <a:buChar char="−"/>
            </a:pPr>
            <a:r>
              <a:rPr lang="en-US" sz="2200" dirty="0" smtClean="0"/>
              <a:t>If you can’t determine the disciplines represented at a training, </a:t>
            </a:r>
            <a:r>
              <a:rPr lang="en-US" sz="2200" dirty="0"/>
              <a:t>use </a:t>
            </a:r>
            <a:r>
              <a:rPr lang="en-US" sz="2200" dirty="0" smtClean="0"/>
              <a:t>multidisciplinary, but </a:t>
            </a:r>
            <a:r>
              <a:rPr lang="en-US" sz="2200" u="sng" dirty="0" smtClean="0"/>
              <a:t>use this category as a last resort</a:t>
            </a:r>
            <a:r>
              <a:rPr lang="en-US" sz="2200" dirty="0" smtClean="0"/>
              <a:t>.</a:t>
            </a:r>
          </a:p>
          <a:p>
            <a:pPr marL="639763" lvl="1" indent="-292100">
              <a:buClrTx/>
              <a:buFont typeface="Calibri" pitchFamily="34" charset="0"/>
              <a:buChar char="−"/>
            </a:pPr>
            <a:r>
              <a:rPr lang="en-US" sz="2200" u="sng" dirty="0">
                <a:solidFill>
                  <a:srgbClr val="2F2B20"/>
                </a:solidFill>
              </a:rPr>
              <a:t>Avoid the other category if at all possible.</a:t>
            </a:r>
          </a:p>
          <a:p>
            <a:pPr marL="922338" lvl="0" indent="0">
              <a:spcBef>
                <a:spcPts val="1200"/>
              </a:spcBef>
              <a:buClrTx/>
              <a:buNone/>
            </a:pPr>
            <a:r>
              <a:rPr lang="en-US" b="1" i="1" dirty="0" smtClean="0">
                <a:solidFill>
                  <a:srgbClr val="C00000"/>
                </a:solidFill>
              </a:rPr>
              <a:t>Red Flag</a:t>
            </a:r>
            <a:r>
              <a:rPr lang="en-US" dirty="0" smtClean="0"/>
              <a:t>: </a:t>
            </a:r>
            <a:r>
              <a:rPr lang="en-US" dirty="0" smtClean="0">
                <a:solidFill>
                  <a:prstClr val="black"/>
                </a:solidFill>
              </a:rPr>
              <a:t>If reported numbers are in </a:t>
            </a:r>
            <a:r>
              <a:rPr lang="en-US" dirty="0">
                <a:solidFill>
                  <a:prstClr val="black"/>
                </a:solidFill>
              </a:rPr>
              <a:t>the </a:t>
            </a:r>
            <a:r>
              <a:rPr lang="en-US" dirty="0" smtClean="0">
                <a:solidFill>
                  <a:prstClr val="black"/>
                </a:solidFill>
              </a:rPr>
              <a:t>thousands  then it </a:t>
            </a:r>
            <a:r>
              <a:rPr lang="en-US" dirty="0">
                <a:solidFill>
                  <a:prstClr val="black"/>
                </a:solidFill>
              </a:rPr>
              <a:t>might be suspected that </a:t>
            </a:r>
            <a:r>
              <a:rPr lang="en-US" dirty="0" smtClean="0">
                <a:solidFill>
                  <a:prstClr val="black"/>
                </a:solidFill>
              </a:rPr>
              <a:t>media broadcasts </a:t>
            </a:r>
            <a:r>
              <a:rPr lang="en-US" dirty="0">
                <a:solidFill>
                  <a:prstClr val="black"/>
                </a:solidFill>
              </a:rPr>
              <a:t>are included.</a:t>
            </a:r>
          </a:p>
          <a:p>
            <a:pPr marL="922338" lvl="0" indent="-1588">
              <a:lnSpc>
                <a:spcPct val="90000"/>
              </a:lnSpc>
              <a:spcBef>
                <a:spcPts val="1200"/>
              </a:spcBef>
              <a:buClr>
                <a:srgbClr val="A9A57C"/>
              </a:buClr>
              <a:buNone/>
            </a:pPr>
            <a:r>
              <a:rPr lang="en-US" b="1" i="1" dirty="0" smtClean="0">
                <a:solidFill>
                  <a:srgbClr val="C00000"/>
                </a:solidFill>
              </a:rPr>
              <a:t>Red flag</a:t>
            </a:r>
            <a:r>
              <a:rPr lang="en-US" dirty="0" smtClean="0"/>
              <a:t>:</a:t>
            </a:r>
            <a:r>
              <a:rPr lang="en-US" i="1" dirty="0" smtClean="0"/>
              <a:t> </a:t>
            </a:r>
            <a:r>
              <a:rPr lang="en-US" dirty="0" smtClean="0"/>
              <a:t>If </a:t>
            </a:r>
            <a:r>
              <a:rPr lang="en-US" dirty="0">
                <a:solidFill>
                  <a:prstClr val="black"/>
                </a:solidFill>
              </a:rPr>
              <a:t>the individual or group reported in “other” </a:t>
            </a:r>
            <a:r>
              <a:rPr lang="en-US" dirty="0" smtClean="0">
                <a:solidFill>
                  <a:prstClr val="black"/>
                </a:solidFill>
              </a:rPr>
              <a:t>is </a:t>
            </a:r>
            <a:r>
              <a:rPr lang="en-US" dirty="0">
                <a:solidFill>
                  <a:prstClr val="black"/>
                </a:solidFill>
              </a:rPr>
              <a:t>not typically thought of as a professional working with </a:t>
            </a:r>
            <a:r>
              <a:rPr lang="en-US" dirty="0" smtClean="0">
                <a:solidFill>
                  <a:prstClr val="black"/>
                </a:solidFill>
              </a:rPr>
              <a:t>victims.</a:t>
            </a:r>
            <a:endParaRPr lang="en-US" i="1" dirty="0" smtClean="0"/>
          </a:p>
          <a:p>
            <a:pPr marL="628650" lvl="0" indent="-285750">
              <a:lnSpc>
                <a:spcPct val="90000"/>
              </a:lnSpc>
              <a:spcBef>
                <a:spcPts val="1800"/>
              </a:spcBef>
              <a:buClrTx/>
              <a:buFont typeface="Calibri" pitchFamily="34" charset="0"/>
              <a:buChar char="−"/>
            </a:pPr>
            <a:r>
              <a:rPr lang="en-US" dirty="0" smtClean="0"/>
              <a:t>Refer to </a:t>
            </a:r>
            <a:r>
              <a:rPr lang="en-US" i="1" dirty="0" smtClean="0"/>
              <a:t>Guide to Categories for People Trained </a:t>
            </a:r>
            <a:r>
              <a:rPr lang="en-US" dirty="0" smtClean="0"/>
              <a:t>on Muskie website: </a:t>
            </a:r>
            <a:r>
              <a:rPr lang="en-US" sz="2000" dirty="0" smtClean="0">
                <a:hlinkClick r:id="rId3"/>
              </a:rPr>
              <a:t>http</a:t>
            </a:r>
            <a:r>
              <a:rPr lang="en-US" sz="2000" dirty="0">
                <a:hlinkClick r:id="rId3"/>
              </a:rPr>
              <a:t>://</a:t>
            </a:r>
            <a:r>
              <a:rPr lang="en-US" sz="2000" dirty="0" smtClean="0">
                <a:hlinkClick r:id="rId3"/>
              </a:rPr>
              <a:t>muskie.usm.maine.edu/vawamei/stopformularpttools.htm</a:t>
            </a:r>
            <a:r>
              <a:rPr lang="en-US" sz="2000" dirty="0" smtClean="0"/>
              <a:t>.</a:t>
            </a:r>
            <a:endParaRPr lang="en-US" sz="2000" dirty="0"/>
          </a:p>
          <a:p>
            <a:pPr lvl="1">
              <a:buClrTx/>
              <a:buFont typeface="Calibri" pitchFamily="34" charset="0"/>
              <a:buChar char="−"/>
            </a:pPr>
            <a:endParaRPr lang="en-US" dirty="0"/>
          </a:p>
        </p:txBody>
      </p:sp>
      <p:cxnSp>
        <p:nvCxnSpPr>
          <p:cNvPr id="3" name="Straight Connector 2"/>
          <p:cNvCxnSpPr/>
          <p:nvPr/>
        </p:nvCxnSpPr>
        <p:spPr>
          <a:xfrm>
            <a:off x="609600" y="914400"/>
            <a:ext cx="7545388"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2050" name="Picture 2" descr="C:\Documents and Settings\je1\Local Settings\Temporary Internet Files\Content.IE5\54IMT6FM\MC9004347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2425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371019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dissolv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651">
                                            <p:txEl>
                                              <p:pRg st="5" end="5"/>
                                            </p:txEl>
                                          </p:spTgt>
                                        </p:tgtEl>
                                        <p:attrNameLst>
                                          <p:attrName>style.visibility</p:attrName>
                                        </p:attrNameLst>
                                      </p:cBhvr>
                                      <p:to>
                                        <p:strVal val="visible"/>
                                      </p:to>
                                    </p:set>
                                    <p:animEffect transition="in" filter="fade">
                                      <p:cBhvr>
                                        <p:cTn id="30" dur="500"/>
                                        <p:tgtEl>
                                          <p:spTgt spid="276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Effect transition="in" filter="fade">
                                      <p:cBhvr>
                                        <p:cTn id="35"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3200" b="1" dirty="0">
                <a:solidFill>
                  <a:schemeClr val="accent1"/>
                </a:solidFill>
              </a:rPr>
              <a:t>C1 - Training (</a:t>
            </a:r>
            <a:r>
              <a:rPr lang="en-US" sz="3200" b="1" dirty="0" smtClean="0">
                <a:solidFill>
                  <a:schemeClr val="accent1"/>
                </a:solidFill>
              </a:rPr>
              <a:t>pages </a:t>
            </a:r>
            <a:r>
              <a:rPr lang="en-US" sz="3200" b="1" dirty="0">
                <a:solidFill>
                  <a:schemeClr val="accent1"/>
                </a:solidFill>
              </a:rPr>
              <a:t>5-7</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8435" name="Rectangle 3"/>
          <p:cNvSpPr>
            <a:spLocks noGrp="1" noChangeArrowheads="1"/>
          </p:cNvSpPr>
          <p:nvPr>
            <p:ph idx="1"/>
          </p:nvPr>
        </p:nvSpPr>
        <p:spPr>
          <a:xfrm>
            <a:off x="457200" y="1371600"/>
            <a:ext cx="7620000" cy="4800600"/>
          </a:xfrm>
        </p:spPr>
        <p:txBody>
          <a:bodyPr>
            <a:normAutofit/>
          </a:bodyPr>
          <a:lstStyle/>
          <a:p>
            <a:pPr>
              <a:spcBef>
                <a:spcPts val="1800"/>
              </a:spcBef>
            </a:pPr>
            <a:r>
              <a:rPr lang="en-US" sz="2600" b="1" dirty="0" smtClean="0"/>
              <a:t>Question </a:t>
            </a:r>
            <a:r>
              <a:rPr lang="en-US" sz="2600" b="1" dirty="0"/>
              <a:t>13 – Training </a:t>
            </a:r>
            <a:r>
              <a:rPr lang="en-US" sz="2600" b="1" dirty="0" smtClean="0"/>
              <a:t>Content Areas</a:t>
            </a:r>
            <a:endParaRPr lang="en-US" sz="2600" b="1" dirty="0"/>
          </a:p>
          <a:p>
            <a:pPr marL="639763" lvl="1" indent="-292100">
              <a:buClrTx/>
              <a:buFont typeface="Calibri" pitchFamily="34" charset="0"/>
              <a:buChar char="−"/>
            </a:pPr>
            <a:r>
              <a:rPr lang="en-US" sz="2200" dirty="0"/>
              <a:t>Use existing categories even if </a:t>
            </a:r>
            <a:r>
              <a:rPr lang="en-US" sz="2200" dirty="0" smtClean="0"/>
              <a:t>not </a:t>
            </a:r>
            <a:r>
              <a:rPr lang="en-US" sz="2200" dirty="0"/>
              <a:t>an exact match</a:t>
            </a:r>
            <a:r>
              <a:rPr lang="en-US" sz="2200" dirty="0" smtClean="0"/>
              <a:t>.</a:t>
            </a:r>
          </a:p>
          <a:p>
            <a:pPr marL="639763" lvl="1" indent="-292100">
              <a:buClrTx/>
              <a:buFont typeface="Calibri" pitchFamily="34" charset="0"/>
              <a:buChar char="−"/>
            </a:pPr>
            <a:r>
              <a:rPr lang="en-US" sz="2200" dirty="0" smtClean="0"/>
              <a:t>Do not include staff development topics  provided to VAWA-funded staff.</a:t>
            </a:r>
            <a:endParaRPr lang="en-US" sz="2200" dirty="0"/>
          </a:p>
          <a:p>
            <a:pPr marL="639763" lvl="1" indent="-292100">
              <a:spcBef>
                <a:spcPts val="600"/>
              </a:spcBef>
              <a:buClrTx/>
              <a:buFont typeface="Calibri" pitchFamily="34" charset="0"/>
              <a:buChar char="−"/>
            </a:pPr>
            <a:r>
              <a:rPr lang="en-US" sz="2200" u="sng" dirty="0"/>
              <a:t>Avoid the other category if at all </a:t>
            </a:r>
            <a:r>
              <a:rPr lang="en-US" sz="2200" u="sng" dirty="0" smtClean="0"/>
              <a:t>possible</a:t>
            </a:r>
            <a:r>
              <a:rPr lang="en-US" sz="2200" dirty="0" smtClean="0"/>
              <a:t> (do not use to report the title of the training or the name of the conference).</a:t>
            </a:r>
          </a:p>
          <a:p>
            <a:pPr lvl="1">
              <a:buFontTx/>
              <a:buNone/>
            </a:pPr>
            <a:endParaRPr lang="en-US" sz="2400" dirty="0"/>
          </a:p>
          <a:p>
            <a:pPr>
              <a:spcBef>
                <a:spcPts val="0"/>
              </a:spcBef>
            </a:pPr>
            <a:r>
              <a:rPr lang="en-US" sz="2600" b="1" dirty="0"/>
              <a:t>Question 14 – Additional Information</a:t>
            </a:r>
          </a:p>
          <a:p>
            <a:pPr marL="639763" lvl="1" indent="-292100">
              <a:buClrTx/>
              <a:buFont typeface="Calibri" pitchFamily="34" charset="0"/>
              <a:buChar char="−"/>
            </a:pPr>
            <a:r>
              <a:rPr lang="en-US" sz="2400" dirty="0"/>
              <a:t>Use this section to report anecdotes or </a:t>
            </a:r>
            <a:endParaRPr lang="en-US" sz="2400" dirty="0" smtClean="0"/>
          </a:p>
          <a:p>
            <a:pPr marL="633413" lvl="1" indent="0">
              <a:spcBef>
                <a:spcPts val="0"/>
              </a:spcBef>
              <a:buClrTx/>
              <a:buNone/>
            </a:pPr>
            <a:r>
              <a:rPr lang="en-US" sz="2400" dirty="0" smtClean="0"/>
              <a:t>to </a:t>
            </a:r>
            <a:r>
              <a:rPr lang="en-US" sz="2400" dirty="0"/>
              <a:t>highlight </a:t>
            </a:r>
            <a:r>
              <a:rPr lang="en-US" sz="2400" dirty="0" smtClean="0"/>
              <a:t>information about the training event(s).</a:t>
            </a:r>
            <a:endParaRPr lang="en-US" sz="2400"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457200"/>
            <a:ext cx="19018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53844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1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10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 calcmode="lin" valueType="num">
                                      <p:cBhvr>
                                        <p:cTn id="28" dur="1000" fill="hold"/>
                                        <p:tgtEl>
                                          <p:spTgt spid="1843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84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 calcmode="lin" valueType="num">
                                      <p:cBhvr>
                                        <p:cTn id="35" dur="1000" fill="hold"/>
                                        <p:tgtEl>
                                          <p:spTgt spid="18435">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843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8435">
                                            <p:txEl>
                                              <p:pRg st="5" end="5"/>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18435">
                                            <p:txEl>
                                              <p:pRg st="6" end="6"/>
                                            </p:txEl>
                                          </p:spTgt>
                                        </p:tgtEl>
                                        <p:attrNameLst>
                                          <p:attrName>style.visibility</p:attrName>
                                        </p:attrNameLst>
                                      </p:cBhvr>
                                      <p:to>
                                        <p:strVal val="visible"/>
                                      </p:to>
                                    </p:set>
                                    <p:anim calcmode="lin" valueType="num">
                                      <p:cBhvr>
                                        <p:cTn id="40" dur="1000" fill="hold"/>
                                        <p:tgtEl>
                                          <p:spTgt spid="18435">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18435">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18435">
                                            <p:txEl>
                                              <p:pRg st="6" end="6"/>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18435">
                                            <p:txEl>
                                              <p:pRg st="7" end="7"/>
                                            </p:txEl>
                                          </p:spTgt>
                                        </p:tgtEl>
                                        <p:attrNameLst>
                                          <p:attrName>style.visibility</p:attrName>
                                        </p:attrNameLst>
                                      </p:cBhvr>
                                      <p:to>
                                        <p:strVal val="visible"/>
                                      </p:to>
                                    </p:set>
                                    <p:anim calcmode="lin" valueType="num">
                                      <p:cBhvr>
                                        <p:cTn id="45" dur="1000" fill="hold"/>
                                        <p:tgtEl>
                                          <p:spTgt spid="18435">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18435">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001000" cy="1295400"/>
          </a:xfrm>
        </p:spPr>
        <p:txBody>
          <a:bodyPr>
            <a:normAutofit/>
          </a:bodyPr>
          <a:lstStyle/>
          <a:p>
            <a:r>
              <a:rPr lang="en-US" sz="3000" b="1" dirty="0">
                <a:solidFill>
                  <a:schemeClr val="accent1"/>
                </a:solidFill>
              </a:rPr>
              <a:t>C2 – Coordinated Community Response (page 8) </a:t>
            </a:r>
            <a:r>
              <a:rPr lang="en-US" sz="2400" i="1" dirty="0" smtClean="0">
                <a:solidFill>
                  <a:srgbClr val="FF0000"/>
                </a:solidFill>
              </a:rPr>
              <a:t>Everyone </a:t>
            </a:r>
            <a:r>
              <a:rPr lang="en-US" sz="2400" i="1" dirty="0">
                <a:solidFill>
                  <a:srgbClr val="FF0000"/>
                </a:solidFill>
              </a:rPr>
              <a:t>must </a:t>
            </a:r>
            <a:r>
              <a:rPr lang="en-US" sz="2400" i="1" dirty="0" smtClean="0">
                <a:solidFill>
                  <a:srgbClr val="FF0000"/>
                </a:solidFill>
              </a:rPr>
              <a:t>complete</a:t>
            </a:r>
            <a:br>
              <a:rPr lang="en-US" sz="2400" i="1" dirty="0" smtClean="0">
                <a:solidFill>
                  <a:srgbClr val="FF0000"/>
                </a:solidFill>
              </a:rPr>
            </a:br>
            <a:endParaRPr lang="en-US" sz="2400" i="1" dirty="0">
              <a:solidFill>
                <a:srgbClr val="FF0000"/>
              </a:solidFill>
            </a:endParaRPr>
          </a:p>
        </p:txBody>
      </p:sp>
      <p:sp>
        <p:nvSpPr>
          <p:cNvPr id="19459" name="Rectangle 3"/>
          <p:cNvSpPr>
            <a:spLocks noGrp="1" noChangeArrowheads="1"/>
          </p:cNvSpPr>
          <p:nvPr>
            <p:ph idx="1"/>
          </p:nvPr>
        </p:nvSpPr>
        <p:spPr>
          <a:xfrm>
            <a:off x="457200" y="1600200"/>
            <a:ext cx="8229600" cy="4876800"/>
          </a:xfrm>
        </p:spPr>
        <p:txBody>
          <a:bodyPr>
            <a:normAutofit lnSpcReduction="10000"/>
          </a:bodyPr>
          <a:lstStyle/>
          <a:p>
            <a:r>
              <a:rPr lang="en-US" sz="2600" b="1" dirty="0"/>
              <a:t>First Column </a:t>
            </a:r>
            <a:r>
              <a:rPr lang="en-US" sz="2600" b="1" dirty="0" smtClean="0"/>
              <a:t>– Victim/Survivor Referrals</a:t>
            </a:r>
            <a:endParaRPr lang="en-US" sz="2600" b="1" dirty="0"/>
          </a:p>
          <a:p>
            <a:pPr marL="639763" lvl="1" indent="-292100">
              <a:buClrTx/>
              <a:buFont typeface="Calibri" pitchFamily="34" charset="0"/>
              <a:buChar char="−"/>
            </a:pPr>
            <a:r>
              <a:rPr lang="en-US" sz="2200" dirty="0" smtClean="0"/>
              <a:t>Victim/survivor referrals should include referrals made </a:t>
            </a:r>
            <a:r>
              <a:rPr lang="en-US" sz="2200" b="1" i="1" dirty="0" smtClean="0"/>
              <a:t>to</a:t>
            </a:r>
            <a:r>
              <a:rPr lang="en-US" sz="2200" i="1" dirty="0" smtClean="0"/>
              <a:t> </a:t>
            </a:r>
            <a:r>
              <a:rPr lang="en-US" sz="2200" dirty="0" smtClean="0"/>
              <a:t>agencies and referrals received </a:t>
            </a:r>
            <a:r>
              <a:rPr lang="en-US" sz="2200" b="1" i="1" dirty="0" smtClean="0"/>
              <a:t>from</a:t>
            </a:r>
            <a:r>
              <a:rPr lang="en-US" sz="2200" i="1" dirty="0" smtClean="0"/>
              <a:t> </a:t>
            </a:r>
            <a:r>
              <a:rPr lang="en-US" sz="2200" dirty="0" smtClean="0"/>
              <a:t>agencies. </a:t>
            </a:r>
          </a:p>
          <a:p>
            <a:pPr marL="639763" lvl="1" indent="-292100">
              <a:buClrTx/>
              <a:buFont typeface="Calibri" pitchFamily="34" charset="0"/>
              <a:buChar char="−"/>
            </a:pPr>
            <a:r>
              <a:rPr lang="en-US" sz="2200" dirty="0" smtClean="0"/>
              <a:t>Check the usual </a:t>
            </a:r>
            <a:r>
              <a:rPr lang="en-US" sz="2200" dirty="0">
                <a:solidFill>
                  <a:prstClr val="black"/>
                </a:solidFill>
              </a:rPr>
              <a:t>frequency </a:t>
            </a:r>
            <a:r>
              <a:rPr lang="en-US" sz="2200" dirty="0" smtClean="0">
                <a:solidFill>
                  <a:prstClr val="black"/>
                </a:solidFill>
              </a:rPr>
              <a:t>(</a:t>
            </a:r>
            <a:r>
              <a:rPr lang="en-US" sz="2200" dirty="0" smtClean="0"/>
              <a:t>daily/weekly/monthly); estimate </a:t>
            </a:r>
          </a:p>
          <a:p>
            <a:pPr marL="623888" lvl="1" indent="0">
              <a:buClrTx/>
              <a:buNone/>
            </a:pPr>
            <a:r>
              <a:rPr lang="en-US" sz="2200" dirty="0" smtClean="0"/>
              <a:t>the frequency during the year if the interaction is not regular.</a:t>
            </a:r>
            <a:endParaRPr lang="en-US" sz="2200" dirty="0"/>
          </a:p>
          <a:p>
            <a:r>
              <a:rPr lang="en-US" sz="2600" b="1" dirty="0"/>
              <a:t>Second Column - Meetings</a:t>
            </a:r>
          </a:p>
          <a:p>
            <a:pPr marL="639763" lvl="1" indent="-292100">
              <a:buClrTx/>
              <a:buFont typeface="Calibri" pitchFamily="34" charset="0"/>
              <a:buChar char="−"/>
            </a:pPr>
            <a:r>
              <a:rPr lang="en-US" sz="2200" dirty="0" smtClean="0"/>
              <a:t>Include meetings attended by staff who are only partially </a:t>
            </a:r>
          </a:p>
          <a:p>
            <a:pPr marL="628650" lvl="1" indent="0">
              <a:buClrTx/>
              <a:buNone/>
            </a:pPr>
            <a:r>
              <a:rPr lang="en-US" sz="2200" dirty="0" smtClean="0"/>
              <a:t>funded </a:t>
            </a:r>
            <a:r>
              <a:rPr lang="en-US" sz="2200" dirty="0"/>
              <a:t> </a:t>
            </a:r>
            <a:r>
              <a:rPr lang="en-US" sz="2200" dirty="0" smtClean="0"/>
              <a:t>by the VAWA project.</a:t>
            </a:r>
          </a:p>
          <a:p>
            <a:pPr marL="639763" lvl="1" indent="-292100">
              <a:buClrTx/>
              <a:buFont typeface="Calibri" pitchFamily="34" charset="0"/>
              <a:buChar char="−"/>
            </a:pPr>
            <a:r>
              <a:rPr lang="en-US" sz="2200" dirty="0" smtClean="0"/>
              <a:t>For meetings with multiple disciplines in </a:t>
            </a:r>
          </a:p>
          <a:p>
            <a:pPr marL="623888" lvl="1" indent="0">
              <a:buClrTx/>
              <a:buNone/>
            </a:pPr>
            <a:r>
              <a:rPr lang="en-US" sz="2200" dirty="0" smtClean="0"/>
              <a:t>attendance, check each type of agency in </a:t>
            </a:r>
          </a:p>
          <a:p>
            <a:pPr marL="623888" lvl="1" indent="0">
              <a:buClrTx/>
              <a:buNone/>
            </a:pPr>
            <a:r>
              <a:rPr lang="en-US" sz="2200" dirty="0" smtClean="0"/>
              <a:t>the appropriate frequency column (weekly, </a:t>
            </a:r>
          </a:p>
          <a:p>
            <a:pPr marL="623888" lvl="1" indent="0">
              <a:buClrTx/>
              <a:buNone/>
            </a:pPr>
            <a:r>
              <a:rPr lang="en-US" sz="2200" dirty="0" smtClean="0"/>
              <a:t>monthly, quarterly).</a:t>
            </a:r>
            <a:endParaRPr lang="en-US" sz="2200" dirty="0"/>
          </a:p>
        </p:txBody>
      </p:sp>
      <p:cxnSp>
        <p:nvCxnSpPr>
          <p:cNvPr id="3" name="Straight Connector 2"/>
          <p:cNvCxnSpPr/>
          <p:nvPr/>
        </p:nvCxnSpPr>
        <p:spPr>
          <a:xfrm>
            <a:off x="609600" y="1295400"/>
            <a:ext cx="78486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6147" name="Picture 3" descr="C:\Documents and Settings\je1\Local Settings\Temporary Internet Files\Content.IE5\YNQWZ4L8\MC9000714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0"/>
            <a:ext cx="1557409" cy="1473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8386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5800" y="685800"/>
            <a:ext cx="7772400" cy="2955925"/>
          </a:xfrm>
        </p:spPr>
        <p:txBody>
          <a:bodyPr/>
          <a:lstStyle/>
          <a:p>
            <a:pPr marL="973138" eaLnBrk="1" hangingPunct="1"/>
            <a:r>
              <a:rPr lang="en-US" sz="3900" dirty="0">
                <a:solidFill>
                  <a:srgbClr val="547E5B"/>
                </a:solidFill>
              </a:rPr>
              <a:t/>
            </a:r>
            <a:br>
              <a:rPr lang="en-US" sz="3900" dirty="0">
                <a:solidFill>
                  <a:srgbClr val="547E5B"/>
                </a:solidFill>
              </a:rPr>
            </a:br>
            <a:r>
              <a:rPr lang="en-US" sz="3900" b="1" dirty="0">
                <a:solidFill>
                  <a:srgbClr val="547E5B"/>
                </a:solidFill>
                <a:effectLst>
                  <a:outerShdw blurRad="38100" dist="38100" dir="2700000" algn="tl">
                    <a:srgbClr val="000000">
                      <a:alpha val="43137"/>
                    </a:srgbClr>
                  </a:outerShdw>
                </a:effectLst>
              </a:rPr>
              <a:t>S</a:t>
            </a:r>
            <a:r>
              <a:rPr lang="en-US" sz="3900" b="1" dirty="0" smtClean="0">
                <a:solidFill>
                  <a:srgbClr val="547E5B"/>
                </a:solidFill>
                <a:effectLst>
                  <a:outerShdw blurRad="38100" dist="38100" dir="2700000" algn="tl">
                    <a:srgbClr val="000000">
                      <a:alpha val="43137"/>
                    </a:srgbClr>
                  </a:outerShdw>
                </a:effectLst>
              </a:rPr>
              <a:t>.T.O.P. VAWA </a:t>
            </a:r>
            <a:br>
              <a:rPr lang="en-US" sz="3900" b="1" dirty="0" smtClean="0">
                <a:solidFill>
                  <a:srgbClr val="547E5B"/>
                </a:solidFill>
                <a:effectLst>
                  <a:outerShdw blurRad="38100" dist="38100" dir="2700000" algn="tl">
                    <a:srgbClr val="000000">
                      <a:alpha val="43137"/>
                    </a:srgbClr>
                  </a:outerShdw>
                </a:effectLst>
              </a:rPr>
            </a:br>
            <a:r>
              <a:rPr lang="en-US" sz="3900" b="1" dirty="0" smtClean="0">
                <a:solidFill>
                  <a:srgbClr val="547E5B"/>
                </a:solidFill>
                <a:effectLst>
                  <a:outerShdw blurRad="38100" dist="38100" dir="2700000" algn="tl">
                    <a:srgbClr val="000000">
                      <a:alpha val="43137"/>
                    </a:srgbClr>
                  </a:outerShdw>
                </a:effectLst>
              </a:rPr>
              <a:t>Measuring </a:t>
            </a:r>
            <a:br>
              <a:rPr lang="en-US" sz="3900" b="1" dirty="0" smtClean="0">
                <a:solidFill>
                  <a:srgbClr val="547E5B"/>
                </a:solidFill>
                <a:effectLst>
                  <a:outerShdw blurRad="38100" dist="38100" dir="2700000" algn="tl">
                    <a:srgbClr val="000000">
                      <a:alpha val="43137"/>
                    </a:srgbClr>
                  </a:outerShdw>
                </a:effectLst>
              </a:rPr>
            </a:br>
            <a:r>
              <a:rPr lang="en-US" sz="3900" b="1" dirty="0" smtClean="0">
                <a:solidFill>
                  <a:srgbClr val="547E5B"/>
                </a:solidFill>
                <a:effectLst>
                  <a:outerShdw blurRad="38100" dist="38100" dir="2700000" algn="tl">
                    <a:srgbClr val="000000">
                      <a:alpha val="43137"/>
                    </a:srgbClr>
                  </a:outerShdw>
                </a:effectLst>
              </a:rPr>
              <a:t>Effectiveness Initiative </a:t>
            </a:r>
            <a:r>
              <a:rPr lang="en-US" sz="2400" b="1" dirty="0" smtClean="0">
                <a:solidFill>
                  <a:schemeClr val="tx1"/>
                </a:solidFill>
                <a:effectLst>
                  <a:outerShdw blurRad="38100" dist="38100" dir="2700000" algn="tl">
                    <a:srgbClr val="000000">
                      <a:alpha val="43137"/>
                    </a:srgbClr>
                  </a:outerShdw>
                </a:effectLst>
              </a:rPr>
              <a:t>aka</a:t>
            </a:r>
            <a:r>
              <a:rPr lang="en-US" sz="3900" b="1" dirty="0" smtClean="0">
                <a:solidFill>
                  <a:srgbClr val="547E5B"/>
                </a:solidFill>
                <a:effectLst>
                  <a:outerShdw blurRad="38100" dist="38100" dir="2700000" algn="tl">
                    <a:srgbClr val="000000">
                      <a:alpha val="43137"/>
                    </a:srgbClr>
                  </a:outerShdw>
                </a:effectLst>
              </a:rPr>
              <a:t> </a:t>
            </a:r>
            <a:br>
              <a:rPr lang="en-US" sz="3900" b="1" dirty="0" smtClean="0">
                <a:solidFill>
                  <a:srgbClr val="547E5B"/>
                </a:solidFill>
                <a:effectLst>
                  <a:outerShdw blurRad="38100" dist="38100" dir="2700000" algn="tl">
                    <a:srgbClr val="000000">
                      <a:alpha val="43137"/>
                    </a:srgbClr>
                  </a:outerShdw>
                </a:effectLst>
              </a:rPr>
            </a:br>
            <a:r>
              <a:rPr lang="en-US" sz="3900" b="1" dirty="0" smtClean="0">
                <a:solidFill>
                  <a:srgbClr val="547E5B"/>
                </a:solidFill>
                <a:effectLst>
                  <a:outerShdw blurRad="38100" dist="38100" dir="2700000" algn="tl">
                    <a:srgbClr val="000000">
                      <a:alpha val="43137"/>
                    </a:srgbClr>
                  </a:outerShdw>
                </a:effectLst>
              </a:rPr>
              <a:t>“The Muskie Report”</a:t>
            </a:r>
          </a:p>
        </p:txBody>
      </p:sp>
      <p:sp>
        <p:nvSpPr>
          <p:cNvPr id="16386" name="Rectangle 3"/>
          <p:cNvSpPr>
            <a:spLocks noGrp="1" noChangeArrowheads="1"/>
          </p:cNvSpPr>
          <p:nvPr>
            <p:ph type="subTitle" idx="1"/>
          </p:nvPr>
        </p:nvSpPr>
        <p:spPr>
          <a:xfrm>
            <a:off x="1676400" y="3810000"/>
            <a:ext cx="5791200" cy="1981200"/>
          </a:xfrm>
        </p:spPr>
        <p:txBody>
          <a:bodyPr>
            <a:normAutofit/>
          </a:bodyPr>
          <a:lstStyle/>
          <a:p>
            <a:pPr eaLnBrk="1" hangingPunct="1">
              <a:lnSpc>
                <a:spcPct val="90000"/>
              </a:lnSpc>
            </a:pPr>
            <a:r>
              <a:rPr lang="en-US" sz="2400" b="1" dirty="0" smtClean="0"/>
              <a:t>Crime Victims’ Services Division</a:t>
            </a:r>
          </a:p>
          <a:p>
            <a:pPr eaLnBrk="1" hangingPunct="1">
              <a:lnSpc>
                <a:spcPct val="90000"/>
              </a:lnSpc>
            </a:pPr>
            <a:r>
              <a:rPr lang="en-US" sz="2400" b="1" dirty="0" smtClean="0"/>
              <a:t>Oregon Department of Justice</a:t>
            </a:r>
          </a:p>
          <a:p>
            <a:pPr eaLnBrk="1" hangingPunct="1">
              <a:lnSpc>
                <a:spcPct val="90000"/>
              </a:lnSpc>
            </a:pPr>
            <a:endParaRPr lang="en-US" sz="2400" dirty="0" smtClean="0"/>
          </a:p>
          <a:p>
            <a:pPr eaLnBrk="1" hangingPunct="1">
              <a:lnSpc>
                <a:spcPct val="90000"/>
              </a:lnSpc>
            </a:pPr>
            <a:r>
              <a:rPr lang="en-US" sz="1200" dirty="0" smtClean="0"/>
              <a:t>Adapted from a PowerPoint created by the Oklahoma District Attorneys Council</a:t>
            </a:r>
          </a:p>
        </p:txBody>
      </p:sp>
      <p:sp>
        <p:nvSpPr>
          <p:cNvPr id="4" name="Rectangle 9"/>
          <p:cNvSpPr>
            <a:spLocks noGrp="1" noChangeArrowheads="1"/>
          </p:cNvSpPr>
          <p:nvPr>
            <p:ph type="sldNum" sz="quarter" idx="12"/>
          </p:nvPr>
        </p:nvSpPr>
        <p:spPr/>
        <p:txBody>
          <a:bodyPr/>
          <a:lstStyle/>
          <a:p>
            <a:pPr>
              <a:defRPr/>
            </a:pPr>
            <a:fld id="{FDC4A206-52F8-4711-94C7-5AEF8046EFBF}" type="slidenum">
              <a:rPr lang="en-US">
                <a:solidFill>
                  <a:srgbClr val="000000"/>
                </a:solidFill>
              </a:rPr>
              <a:pPr>
                <a:defRPr/>
              </a:pPr>
              <a:t>2</a:t>
            </a:fld>
            <a:endParaRPr lang="en-US" dirty="0">
              <a:solidFill>
                <a:srgbClr val="000000"/>
              </a:solidFill>
            </a:endParaRPr>
          </a:p>
        </p:txBody>
      </p:sp>
      <p:pic>
        <p:nvPicPr>
          <p:cNvPr id="6146" name="Picture 2" descr="C:\Documents and Settings\je1\Local Settings\Temporary Internet Files\Content.IE5\LY231U0W\MC9000482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7200"/>
            <a:ext cx="176371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3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385"/>
                                        </p:tgtEl>
                                        <p:attrNameLst>
                                          <p:attrName>style.visibility</p:attrName>
                                        </p:attrNameLst>
                                      </p:cBhvr>
                                      <p:to>
                                        <p:strVal val="visible"/>
                                      </p:to>
                                    </p:set>
                                    <p:animEffect transition="in" filter="fade">
                                      <p:cBhvr>
                                        <p:cTn id="15" dur="2000"/>
                                        <p:tgtEl>
                                          <p:spTgt spid="16385"/>
                                        </p:tgtEl>
                                      </p:cBhvr>
                                    </p:animEffect>
                                    <p:anim calcmode="lin" valueType="num">
                                      <p:cBhvr>
                                        <p:cTn id="16" dur="2000" fill="hold"/>
                                        <p:tgtEl>
                                          <p:spTgt spid="16385"/>
                                        </p:tgtEl>
                                        <p:attrNameLst>
                                          <p:attrName>style.rotation</p:attrName>
                                        </p:attrNameLst>
                                      </p:cBhvr>
                                      <p:tavLst>
                                        <p:tav tm="0">
                                          <p:val>
                                            <p:fltVal val="720"/>
                                          </p:val>
                                        </p:tav>
                                        <p:tav tm="100000">
                                          <p:val>
                                            <p:fltVal val="0"/>
                                          </p:val>
                                        </p:tav>
                                      </p:tavLst>
                                    </p:anim>
                                    <p:anim calcmode="lin" valueType="num">
                                      <p:cBhvr>
                                        <p:cTn id="17" dur="2000" fill="hold"/>
                                        <p:tgtEl>
                                          <p:spTgt spid="16385"/>
                                        </p:tgtEl>
                                        <p:attrNameLst>
                                          <p:attrName>ppt_h</p:attrName>
                                        </p:attrNameLst>
                                      </p:cBhvr>
                                      <p:tavLst>
                                        <p:tav tm="0">
                                          <p:val>
                                            <p:fltVal val="0"/>
                                          </p:val>
                                        </p:tav>
                                        <p:tav tm="100000">
                                          <p:val>
                                            <p:strVal val="#ppt_h"/>
                                          </p:val>
                                        </p:tav>
                                      </p:tavLst>
                                    </p:anim>
                                    <p:anim calcmode="lin" valueType="num">
                                      <p:cBhvr>
                                        <p:cTn id="18" dur="2000" fill="hold"/>
                                        <p:tgtEl>
                                          <p:spTgt spid="1638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16386">
                                            <p:txEl>
                                              <p:pRg st="0" end="0"/>
                                            </p:txEl>
                                          </p:spTgt>
                                        </p:tgtEl>
                                        <p:attrNameLst>
                                          <p:attrName>style.visibility</p:attrName>
                                        </p:attrNameLst>
                                      </p:cBhvr>
                                      <p:to>
                                        <p:strVal val="visible"/>
                                      </p:to>
                                    </p:set>
                                    <p:animEffect transition="in" filter="fade">
                                      <p:cBhvr>
                                        <p:cTn id="23" dur="100"/>
                                        <p:tgtEl>
                                          <p:spTgt spid="16386">
                                            <p:txEl>
                                              <p:pRg st="0" end="0"/>
                                            </p:txEl>
                                          </p:spTgt>
                                        </p:tgtEl>
                                      </p:cBhvr>
                                    </p:animEffect>
                                    <p:anim calcmode="lin" valueType="num">
                                      <p:cBhvr>
                                        <p:cTn id="24" dur="4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6386">
                                            <p:txEl>
                                              <p:pRg st="0" end="0"/>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638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638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16386">
                                            <p:txEl>
                                              <p:pRg st="1" end="1"/>
                                            </p:txEl>
                                          </p:spTgt>
                                        </p:tgtEl>
                                        <p:attrNameLst>
                                          <p:attrName>style.visibility</p:attrName>
                                        </p:attrNameLst>
                                      </p:cBhvr>
                                      <p:to>
                                        <p:strVal val="visible"/>
                                      </p:to>
                                    </p:set>
                                    <p:animEffect transition="in" filter="fade">
                                      <p:cBhvr>
                                        <p:cTn id="30" dur="100"/>
                                        <p:tgtEl>
                                          <p:spTgt spid="16386">
                                            <p:txEl>
                                              <p:pRg st="1" end="1"/>
                                            </p:txEl>
                                          </p:spTgt>
                                        </p:tgtEl>
                                      </p:cBhvr>
                                    </p:animEffect>
                                    <p:anim calcmode="lin" valueType="num">
                                      <p:cBhvr>
                                        <p:cTn id="31" dur="4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16386">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1638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1638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nodeType="withEffect">
                                  <p:stCondLst>
                                    <p:cond delay="0"/>
                                  </p:stCondLst>
                                  <p:childTnLst>
                                    <p:set>
                                      <p:cBhvr>
                                        <p:cTn id="36" dur="1" fill="hold">
                                          <p:stCondLst>
                                            <p:cond delay="0"/>
                                          </p:stCondLst>
                                        </p:cTn>
                                        <p:tgtEl>
                                          <p:spTgt spid="16386">
                                            <p:txEl>
                                              <p:pRg st="3" end="3"/>
                                            </p:txEl>
                                          </p:spTgt>
                                        </p:tgtEl>
                                        <p:attrNameLst>
                                          <p:attrName>style.visibility</p:attrName>
                                        </p:attrNameLst>
                                      </p:cBhvr>
                                      <p:to>
                                        <p:strVal val="visible"/>
                                      </p:to>
                                    </p:set>
                                    <p:animEffect transition="in" filter="fade">
                                      <p:cBhvr>
                                        <p:cTn id="37" dur="100"/>
                                        <p:tgtEl>
                                          <p:spTgt spid="16386">
                                            <p:txEl>
                                              <p:pRg st="3" end="3"/>
                                            </p:txEl>
                                          </p:spTgt>
                                        </p:tgtEl>
                                      </p:cBhvr>
                                    </p:animEffect>
                                    <p:anim calcmode="lin" valueType="num">
                                      <p:cBhvr>
                                        <p:cTn id="38" dur="4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39" dur="400" fill="hold"/>
                                        <p:tgtEl>
                                          <p:spTgt spid="16386">
                                            <p:txEl>
                                              <p:pRg st="3" end="3"/>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638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638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153400" cy="1371600"/>
          </a:xfrm>
        </p:spPr>
        <p:txBody>
          <a:bodyPr>
            <a:normAutofit/>
          </a:bodyPr>
          <a:lstStyle/>
          <a:p>
            <a:r>
              <a:rPr lang="en-US" sz="3000" b="1" dirty="0">
                <a:solidFill>
                  <a:schemeClr val="accent1"/>
                </a:solidFill>
              </a:rPr>
              <a:t>C2 – Coordinated Community Response (page 8) </a:t>
            </a:r>
            <a:r>
              <a:rPr lang="en-US" sz="3000" b="1" dirty="0" smtClean="0">
                <a:solidFill>
                  <a:schemeClr val="accent1"/>
                </a:solidFill>
              </a:rPr>
              <a:t> </a:t>
            </a:r>
            <a:r>
              <a:rPr lang="en-US" sz="2400" i="1" dirty="0">
                <a:solidFill>
                  <a:srgbClr val="FF0000"/>
                </a:solidFill>
              </a:rPr>
              <a:t>Everyone must </a:t>
            </a:r>
            <a:r>
              <a:rPr lang="en-US" sz="2400" i="1" dirty="0" smtClean="0">
                <a:solidFill>
                  <a:srgbClr val="FF0000"/>
                </a:solidFill>
              </a:rPr>
              <a:t>complete</a:t>
            </a:r>
            <a:br>
              <a:rPr lang="en-US" sz="2400" i="1" dirty="0" smtClean="0">
                <a:solidFill>
                  <a:srgbClr val="FF0000"/>
                </a:solidFill>
              </a:rPr>
            </a:br>
            <a:endParaRPr lang="en-US" sz="2400" i="1" dirty="0">
              <a:solidFill>
                <a:srgbClr val="FF0000"/>
              </a:solidFill>
            </a:endParaRPr>
          </a:p>
        </p:txBody>
      </p:sp>
      <p:sp>
        <p:nvSpPr>
          <p:cNvPr id="28675" name="Rectangle 3"/>
          <p:cNvSpPr>
            <a:spLocks noGrp="1" noChangeArrowheads="1"/>
          </p:cNvSpPr>
          <p:nvPr>
            <p:ph idx="1"/>
          </p:nvPr>
        </p:nvSpPr>
        <p:spPr/>
        <p:txBody>
          <a:bodyPr>
            <a:normAutofit/>
          </a:bodyPr>
          <a:lstStyle/>
          <a:p>
            <a:pPr>
              <a:buClrTx/>
              <a:buFont typeface="Calibri" pitchFamily="34" charset="0"/>
              <a:buChar char="−"/>
            </a:pPr>
            <a:r>
              <a:rPr lang="en-US" sz="2600" dirty="0" smtClean="0"/>
              <a:t>How to choose daily/weekly/monthly frequency:</a:t>
            </a:r>
          </a:p>
          <a:p>
            <a:pPr marL="347662" indent="0">
              <a:lnSpc>
                <a:spcPct val="80000"/>
              </a:lnSpc>
              <a:buClrTx/>
              <a:buNone/>
            </a:pPr>
            <a:r>
              <a:rPr lang="en-US" sz="2400" dirty="0" smtClean="0"/>
              <a:t>Daily </a:t>
            </a:r>
            <a:r>
              <a:rPr lang="en-US" sz="2400" dirty="0"/>
              <a:t>= </a:t>
            </a:r>
            <a:r>
              <a:rPr lang="en-US" sz="2400" dirty="0" smtClean="0"/>
              <a:t>at least 3 times a week</a:t>
            </a:r>
            <a:endParaRPr lang="en-US" sz="2400" dirty="0"/>
          </a:p>
          <a:p>
            <a:pPr marL="347662" indent="0">
              <a:lnSpc>
                <a:spcPct val="80000"/>
              </a:lnSpc>
              <a:buClrTx/>
              <a:buNone/>
            </a:pPr>
            <a:r>
              <a:rPr lang="en-US" sz="2400" dirty="0"/>
              <a:t>Weekly = </a:t>
            </a:r>
            <a:r>
              <a:rPr lang="en-US" sz="2400" dirty="0" smtClean="0"/>
              <a:t>at least 3 times a </a:t>
            </a:r>
            <a:r>
              <a:rPr lang="en-US" sz="2400" dirty="0"/>
              <a:t>month</a:t>
            </a:r>
          </a:p>
          <a:p>
            <a:pPr marL="347662" indent="0">
              <a:lnSpc>
                <a:spcPct val="80000"/>
              </a:lnSpc>
              <a:buClrTx/>
              <a:buNone/>
            </a:pPr>
            <a:r>
              <a:rPr lang="en-US" sz="2400" dirty="0"/>
              <a:t>Monthly = </a:t>
            </a:r>
            <a:r>
              <a:rPr lang="en-US" sz="2400" dirty="0" smtClean="0"/>
              <a:t>Less than 3 times </a:t>
            </a:r>
            <a:r>
              <a:rPr lang="en-US" sz="2400" dirty="0"/>
              <a:t>a </a:t>
            </a:r>
            <a:r>
              <a:rPr lang="en-US" sz="2400" dirty="0" smtClean="0"/>
              <a:t>month</a:t>
            </a:r>
          </a:p>
          <a:p>
            <a:pPr>
              <a:buClrTx/>
              <a:buFont typeface="Calibri" pitchFamily="34" charset="0"/>
              <a:buChar char="−"/>
            </a:pPr>
            <a:r>
              <a:rPr lang="en-US" sz="2600" dirty="0" smtClean="0"/>
              <a:t>For Task Force and MDT meetings </a:t>
            </a:r>
            <a:endParaRPr lang="en-US" sz="2600" dirty="0"/>
          </a:p>
          <a:p>
            <a:pPr marL="346075" indent="0">
              <a:spcBef>
                <a:spcPts val="0"/>
              </a:spcBef>
              <a:buNone/>
            </a:pPr>
            <a:r>
              <a:rPr lang="en-US" sz="2600" dirty="0" smtClean="0"/>
              <a:t>count members individually.</a:t>
            </a:r>
          </a:p>
          <a:p>
            <a:pPr lvl="0">
              <a:buClr>
                <a:srgbClr val="A9A57C"/>
              </a:buClr>
            </a:pPr>
            <a:r>
              <a:rPr lang="en-US" sz="2600" b="1" dirty="0">
                <a:solidFill>
                  <a:srgbClr val="2F2B20"/>
                </a:solidFill>
              </a:rPr>
              <a:t>Question 16 – Additional </a:t>
            </a:r>
            <a:r>
              <a:rPr lang="en-US" sz="2600" b="1" dirty="0" smtClean="0">
                <a:solidFill>
                  <a:srgbClr val="2F2B20"/>
                </a:solidFill>
              </a:rPr>
              <a:t>Information (page 9)</a:t>
            </a:r>
            <a:endParaRPr lang="en-US" sz="2600" b="1" dirty="0">
              <a:solidFill>
                <a:srgbClr val="2F2B20"/>
              </a:solidFill>
            </a:endParaRPr>
          </a:p>
          <a:p>
            <a:pPr marL="639763" lvl="1" indent="-292100">
              <a:buClrTx/>
              <a:buFont typeface="Calibri" pitchFamily="34" charset="0"/>
              <a:buChar char="−"/>
            </a:pPr>
            <a:r>
              <a:rPr lang="en-US" sz="2400" dirty="0">
                <a:solidFill>
                  <a:srgbClr val="2F2B20"/>
                </a:solidFill>
              </a:rPr>
              <a:t>Use this section to report anecdotes or to highlight information about your community activities.</a:t>
            </a:r>
          </a:p>
          <a:p>
            <a:pPr marL="639763" lvl="1" indent="-292100">
              <a:buClrTx/>
              <a:buFont typeface="Calibri" pitchFamily="34" charset="0"/>
              <a:buChar char="−"/>
            </a:pPr>
            <a:r>
              <a:rPr lang="en-US" sz="2400" dirty="0">
                <a:solidFill>
                  <a:srgbClr val="2F2B20"/>
                </a:solidFill>
              </a:rPr>
              <a:t>If you </a:t>
            </a:r>
            <a:r>
              <a:rPr lang="en-US" sz="2400" u="sng" dirty="0">
                <a:solidFill>
                  <a:srgbClr val="2F2B20"/>
                </a:solidFill>
              </a:rPr>
              <a:t>had</a:t>
            </a:r>
            <a:r>
              <a:rPr lang="en-US" sz="2400" dirty="0">
                <a:solidFill>
                  <a:srgbClr val="2F2B20"/>
                </a:solidFill>
              </a:rPr>
              <a:t> to use the Other category, explain your use of it here.</a:t>
            </a:r>
          </a:p>
          <a:p>
            <a:pPr marL="0" indent="0">
              <a:buNone/>
            </a:pPr>
            <a:endParaRPr lang="en-US" dirty="0"/>
          </a:p>
        </p:txBody>
      </p:sp>
      <p:cxnSp>
        <p:nvCxnSpPr>
          <p:cNvPr id="3" name="Straight Connector 2"/>
          <p:cNvCxnSpPr/>
          <p:nvPr/>
        </p:nvCxnSpPr>
        <p:spPr>
          <a:xfrm>
            <a:off x="609600" y="1295400"/>
            <a:ext cx="78486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4098" name="Picture 2" descr="C:\Documents and Settings\je1\Local Settings\Temporary Internet Files\Content.IE5\ZYP1FY4I\MC9000714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667000"/>
            <a:ext cx="2436727" cy="13382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244388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86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86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 calcmode="lin" valueType="num">
                                      <p:cBhvr>
                                        <p:cTn id="15" dur="1000" fill="hold"/>
                                        <p:tgtEl>
                                          <p:spTgt spid="28675">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28675">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28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 calcmode="lin" valueType="num">
                                      <p:cBhvr>
                                        <p:cTn id="22" dur="1000" fill="hold"/>
                                        <p:tgtEl>
                                          <p:spTgt spid="28675">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286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8675">
                                            <p:txEl>
                                              <p:pRg st="3" end="3"/>
                                            </p:txEl>
                                          </p:spTgt>
                                        </p:tgtEl>
                                        <p:attrNameLst>
                                          <p:attrName>style.visibility</p:attrName>
                                        </p:attrNameLst>
                                      </p:cBhvr>
                                      <p:to>
                                        <p:strVal val="visible"/>
                                      </p:to>
                                    </p:set>
                                    <p:anim calcmode="lin" valueType="num">
                                      <p:cBhvr>
                                        <p:cTn id="29" dur="1000" fill="hold"/>
                                        <p:tgtEl>
                                          <p:spTgt spid="28675">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8675">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867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8675">
                                            <p:txEl>
                                              <p:pRg st="4" end="4"/>
                                            </p:txEl>
                                          </p:spTgt>
                                        </p:tgtEl>
                                        <p:attrNameLst>
                                          <p:attrName>style.visibility</p:attrName>
                                        </p:attrNameLst>
                                      </p:cBhvr>
                                      <p:to>
                                        <p:strVal val="visible"/>
                                      </p:to>
                                    </p:set>
                                    <p:anim calcmode="lin" valueType="num">
                                      <p:cBhvr>
                                        <p:cTn id="36" dur="1000" fill="hold"/>
                                        <p:tgtEl>
                                          <p:spTgt spid="28675">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28675">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28675">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28675">
                                            <p:txEl>
                                              <p:pRg st="5" end="5"/>
                                            </p:txEl>
                                          </p:spTgt>
                                        </p:tgtEl>
                                        <p:attrNameLst>
                                          <p:attrName>style.visibility</p:attrName>
                                        </p:attrNameLst>
                                      </p:cBhvr>
                                      <p:to>
                                        <p:strVal val="visible"/>
                                      </p:to>
                                    </p:set>
                                    <p:anim calcmode="lin" valueType="num">
                                      <p:cBhvr>
                                        <p:cTn id="41" dur="1000" fill="hold"/>
                                        <p:tgtEl>
                                          <p:spTgt spid="28675">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28675">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2867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28675">
                                            <p:txEl>
                                              <p:pRg st="6" end="6"/>
                                            </p:txEl>
                                          </p:spTgt>
                                        </p:tgtEl>
                                        <p:attrNameLst>
                                          <p:attrName>style.visibility</p:attrName>
                                        </p:attrNameLst>
                                      </p:cBhvr>
                                      <p:to>
                                        <p:strVal val="visible"/>
                                      </p:to>
                                    </p:set>
                                    <p:anim calcmode="lin" valueType="num">
                                      <p:cBhvr>
                                        <p:cTn id="48" dur="1000" fill="hold"/>
                                        <p:tgtEl>
                                          <p:spTgt spid="28675">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28675">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2867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28675">
                                            <p:txEl>
                                              <p:pRg st="7" end="7"/>
                                            </p:txEl>
                                          </p:spTgt>
                                        </p:tgtEl>
                                        <p:attrNameLst>
                                          <p:attrName>style.visibility</p:attrName>
                                        </p:attrNameLst>
                                      </p:cBhvr>
                                      <p:to>
                                        <p:strVal val="visible"/>
                                      </p:to>
                                    </p:set>
                                    <p:anim calcmode="lin" valueType="num">
                                      <p:cBhvr>
                                        <p:cTn id="55" dur="1000" fill="hold"/>
                                        <p:tgtEl>
                                          <p:spTgt spid="28675">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28675">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28675">
                                            <p:txEl>
                                              <p:pRg st="7" end="7"/>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28675">
                                            <p:txEl>
                                              <p:pRg st="8" end="8"/>
                                            </p:txEl>
                                          </p:spTgt>
                                        </p:tgtEl>
                                        <p:attrNameLst>
                                          <p:attrName>style.visibility</p:attrName>
                                        </p:attrNameLst>
                                      </p:cBhvr>
                                      <p:to>
                                        <p:strVal val="visible"/>
                                      </p:to>
                                    </p:set>
                                    <p:anim calcmode="lin" valueType="num">
                                      <p:cBhvr>
                                        <p:cTn id="60" dur="1000" fill="hold"/>
                                        <p:tgtEl>
                                          <p:spTgt spid="28675">
                                            <p:txEl>
                                              <p:pRg st="8" end="8"/>
                                            </p:txEl>
                                          </p:spTgt>
                                        </p:tgtEl>
                                        <p:attrNameLst>
                                          <p:attrName>ppt_w</p:attrName>
                                        </p:attrNameLst>
                                      </p:cBhvr>
                                      <p:tavLst>
                                        <p:tav tm="0">
                                          <p:val>
                                            <p:strVal val="#ppt_w*0.70"/>
                                          </p:val>
                                        </p:tav>
                                        <p:tav tm="100000">
                                          <p:val>
                                            <p:strVal val="#ppt_w"/>
                                          </p:val>
                                        </p:tav>
                                      </p:tavLst>
                                    </p:anim>
                                    <p:anim calcmode="lin" valueType="num">
                                      <p:cBhvr>
                                        <p:cTn id="61" dur="1000" fill="hold"/>
                                        <p:tgtEl>
                                          <p:spTgt spid="28675">
                                            <p:txEl>
                                              <p:pRg st="8" end="8"/>
                                            </p:txEl>
                                          </p:spTgt>
                                        </p:tgtEl>
                                        <p:attrNameLst>
                                          <p:attrName>ppt_h</p:attrName>
                                        </p:attrNameLst>
                                      </p:cBhvr>
                                      <p:tavLst>
                                        <p:tav tm="0">
                                          <p:val>
                                            <p:strVal val="#ppt_h"/>
                                          </p:val>
                                        </p:tav>
                                        <p:tav tm="100000">
                                          <p:val>
                                            <p:strVal val="#ppt_h"/>
                                          </p:val>
                                        </p:tav>
                                      </p:tavLst>
                                    </p:anim>
                                    <p:animEffect transition="in" filter="fade">
                                      <p:cBhvr>
                                        <p:cTn id="62" dur="10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en-US" sz="3200" b="1" dirty="0">
                <a:solidFill>
                  <a:schemeClr val="accent1"/>
                </a:solidFill>
              </a:rPr>
              <a:t>C3 – </a:t>
            </a:r>
            <a:r>
              <a:rPr lang="en-US" sz="3200" b="1" dirty="0" smtClean="0">
                <a:solidFill>
                  <a:schemeClr val="accent1"/>
                </a:solidFill>
              </a:rPr>
              <a:t>Policies (</a:t>
            </a:r>
            <a:r>
              <a:rPr lang="en-US" sz="3200" b="1" dirty="0">
                <a:solidFill>
                  <a:schemeClr val="accent1"/>
                </a:solidFill>
              </a:rPr>
              <a:t>page </a:t>
            </a:r>
            <a:r>
              <a:rPr lang="en-US" sz="3200" b="1" dirty="0" smtClean="0">
                <a:solidFill>
                  <a:schemeClr val="accent1"/>
                </a:solidFill>
              </a:rPr>
              <a:t>10-12)</a:t>
            </a:r>
            <a:br>
              <a:rPr lang="en-US" sz="3200" b="1" dirty="0" smtClean="0">
                <a:solidFill>
                  <a:schemeClr val="accent1"/>
                </a:solidFill>
              </a:rPr>
            </a:br>
            <a:endParaRPr lang="en-US" sz="3200" b="1" dirty="0">
              <a:solidFill>
                <a:schemeClr val="accent1"/>
              </a:solidFill>
            </a:endParaRPr>
          </a:p>
        </p:txBody>
      </p:sp>
      <p:sp>
        <p:nvSpPr>
          <p:cNvPr id="128003" name="Rectangle 3"/>
          <p:cNvSpPr>
            <a:spLocks noGrp="1" noChangeArrowheads="1"/>
          </p:cNvSpPr>
          <p:nvPr>
            <p:ph idx="1"/>
          </p:nvPr>
        </p:nvSpPr>
        <p:spPr>
          <a:xfrm>
            <a:off x="457200" y="1295400"/>
            <a:ext cx="7772400" cy="5105400"/>
          </a:xfrm>
        </p:spPr>
        <p:txBody>
          <a:bodyPr>
            <a:normAutofit fontScale="85000" lnSpcReduction="20000"/>
          </a:bodyPr>
          <a:lstStyle/>
          <a:p>
            <a:pPr marL="347663" indent="-347663"/>
            <a:r>
              <a:rPr lang="en-US" sz="2800" b="1" dirty="0" smtClean="0"/>
              <a:t>Question 17 – Types of Protocols and/or Policies</a:t>
            </a:r>
          </a:p>
          <a:p>
            <a:pPr marL="682625" indent="-334963">
              <a:buClrTx/>
              <a:buFont typeface="Calibri" pitchFamily="34" charset="0"/>
              <a:buChar char="−"/>
            </a:pPr>
            <a:r>
              <a:rPr lang="en-US" sz="2600" dirty="0" smtClean="0"/>
              <a:t>If developing, revising, or implementing </a:t>
            </a:r>
            <a:r>
              <a:rPr lang="en-US" sz="2600" dirty="0"/>
              <a:t>policies and protocols </a:t>
            </a:r>
            <a:r>
              <a:rPr lang="en-US" sz="2600" dirty="0" smtClean="0"/>
              <a:t>was </a:t>
            </a:r>
            <a:r>
              <a:rPr lang="en-US" sz="2600" i="1" dirty="0" smtClean="0"/>
              <a:t>not</a:t>
            </a:r>
            <a:r>
              <a:rPr lang="en-US" sz="2600" dirty="0" smtClean="0"/>
              <a:t> </a:t>
            </a:r>
            <a:r>
              <a:rPr lang="en-US" sz="2600" dirty="0"/>
              <a:t>a component of the grant, check </a:t>
            </a:r>
            <a:r>
              <a:rPr lang="en-US" sz="2600" dirty="0" smtClean="0"/>
              <a:t>“No” </a:t>
            </a:r>
            <a:r>
              <a:rPr lang="en-US" sz="2600" dirty="0"/>
              <a:t>and skip to C4</a:t>
            </a:r>
            <a:r>
              <a:rPr lang="en-US" sz="2600" dirty="0" smtClean="0"/>
              <a:t>.</a:t>
            </a:r>
          </a:p>
          <a:p>
            <a:pPr marL="682625" indent="-334963">
              <a:buClrTx/>
              <a:buFont typeface="Calibri" pitchFamily="34" charset="0"/>
              <a:buChar char="−"/>
            </a:pPr>
            <a:r>
              <a:rPr lang="en-US" sz="2600" dirty="0" smtClean="0"/>
              <a:t>If responding to this section:</a:t>
            </a:r>
          </a:p>
          <a:p>
            <a:pPr marL="914400" indent="-231775"/>
            <a:r>
              <a:rPr lang="en-US" sz="2600" dirty="0" smtClean="0"/>
              <a:t>Develop – is to create a new policy or protocol (</a:t>
            </a:r>
            <a:r>
              <a:rPr lang="en-US" sz="2600" dirty="0" smtClean="0">
                <a:solidFill>
                  <a:srgbClr val="C00000"/>
                </a:solidFill>
              </a:rPr>
              <a:t>do not </a:t>
            </a:r>
            <a:r>
              <a:rPr lang="en-US" sz="2600" dirty="0" smtClean="0"/>
              <a:t>count if a policy/protocol is still in development);</a:t>
            </a:r>
          </a:p>
          <a:p>
            <a:pPr marL="914400" indent="-231775"/>
            <a:r>
              <a:rPr lang="en-US" sz="2600" dirty="0" smtClean="0"/>
              <a:t>Revise – is to make a significant change to an existing policy or </a:t>
            </a:r>
            <a:r>
              <a:rPr lang="en-US" sz="2600" dirty="0"/>
              <a:t>protocol (</a:t>
            </a:r>
            <a:r>
              <a:rPr lang="en-US" sz="2600" dirty="0">
                <a:solidFill>
                  <a:srgbClr val="C00000"/>
                </a:solidFill>
              </a:rPr>
              <a:t>do not </a:t>
            </a:r>
            <a:r>
              <a:rPr lang="en-US" sz="2600" dirty="0"/>
              <a:t>count </a:t>
            </a:r>
            <a:r>
              <a:rPr lang="en-US" sz="2600" dirty="0" smtClean="0"/>
              <a:t>if </a:t>
            </a:r>
            <a:r>
              <a:rPr lang="en-US" sz="2600" dirty="0"/>
              <a:t>policy/protocol </a:t>
            </a:r>
            <a:r>
              <a:rPr lang="en-US" sz="2600" dirty="0" smtClean="0"/>
              <a:t>is still </a:t>
            </a:r>
            <a:r>
              <a:rPr lang="en-US" sz="2600" dirty="0"/>
              <a:t>in </a:t>
            </a:r>
            <a:r>
              <a:rPr lang="en-US" sz="2600" dirty="0" smtClean="0"/>
              <a:t>development);</a:t>
            </a:r>
          </a:p>
          <a:p>
            <a:pPr marL="914400" indent="-231775"/>
            <a:r>
              <a:rPr lang="en-US" sz="2600" dirty="0" smtClean="0"/>
              <a:t>Implement – is to carry out a new or revised policy or protocol.</a:t>
            </a:r>
          </a:p>
          <a:p>
            <a:pPr marL="457200" indent="-457200">
              <a:spcBef>
                <a:spcPts val="1800"/>
              </a:spcBef>
              <a:spcAft>
                <a:spcPts val="600"/>
              </a:spcAft>
            </a:pPr>
            <a:r>
              <a:rPr lang="en-US" sz="2800" b="1" dirty="0" smtClean="0"/>
              <a:t>Question </a:t>
            </a:r>
            <a:r>
              <a:rPr lang="en-US" sz="2800" b="1" dirty="0"/>
              <a:t>18 – Additional Information</a:t>
            </a:r>
          </a:p>
          <a:p>
            <a:pPr marL="688975" lvl="1" indent="-341313">
              <a:spcBef>
                <a:spcPts val="0"/>
              </a:spcBef>
              <a:buClrTx/>
              <a:buFont typeface="Calibri" pitchFamily="34" charset="0"/>
              <a:buChar char="−"/>
            </a:pPr>
            <a:r>
              <a:rPr lang="en-US" sz="2600" dirty="0"/>
              <a:t>Use this section to </a:t>
            </a:r>
            <a:r>
              <a:rPr lang="en-US" sz="2600" dirty="0" smtClean="0"/>
              <a:t>discuss effectiveness of policies/</a:t>
            </a:r>
          </a:p>
          <a:p>
            <a:pPr marL="681038" lvl="1" indent="0">
              <a:spcBef>
                <a:spcPts val="0"/>
              </a:spcBef>
              <a:buClrTx/>
              <a:buNone/>
            </a:pPr>
            <a:r>
              <a:rPr lang="en-US" sz="2600" dirty="0" smtClean="0"/>
              <a:t>protocols by providing examples, data or other information about your policy activities.</a:t>
            </a:r>
            <a:endParaRPr lang="en-US" sz="2600" b="1" dirty="0"/>
          </a:p>
        </p:txBody>
      </p:sp>
      <p:cxnSp>
        <p:nvCxnSpPr>
          <p:cNvPr id="3" name="Straight Connector 2"/>
          <p:cNvCxnSpPr/>
          <p:nvPr/>
        </p:nvCxnSpPr>
        <p:spPr>
          <a:xfrm>
            <a:off x="609600" y="979714"/>
            <a:ext cx="77724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53096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fade">
                                      <p:cBhvr>
                                        <p:cTn id="7" dur="1000"/>
                                        <p:tgtEl>
                                          <p:spTgt spid="128003">
                                            <p:txEl>
                                              <p:pRg st="2" end="2"/>
                                            </p:txEl>
                                          </p:spTgt>
                                        </p:tgtEl>
                                      </p:cBhvr>
                                    </p:animEffect>
                                    <p:anim calcmode="lin" valueType="num">
                                      <p:cBhvr>
                                        <p:cTn id="8" dur="10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80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8003">
                                            <p:txEl>
                                              <p:pRg st="3" end="3"/>
                                            </p:txEl>
                                          </p:spTgt>
                                        </p:tgtEl>
                                        <p:attrNameLst>
                                          <p:attrName>style.visibility</p:attrName>
                                        </p:attrNameLst>
                                      </p:cBhvr>
                                      <p:to>
                                        <p:strVal val="visible"/>
                                      </p:to>
                                    </p:set>
                                    <p:animEffect transition="in" filter="fade">
                                      <p:cBhvr>
                                        <p:cTn id="14" dur="1000"/>
                                        <p:tgtEl>
                                          <p:spTgt spid="128003">
                                            <p:txEl>
                                              <p:pRg st="3" end="3"/>
                                            </p:txEl>
                                          </p:spTgt>
                                        </p:tgtEl>
                                      </p:cBhvr>
                                    </p:animEffect>
                                    <p:anim calcmode="lin" valueType="num">
                                      <p:cBhvr>
                                        <p:cTn id="15" dur="10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80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8003">
                                            <p:txEl>
                                              <p:pRg st="4" end="4"/>
                                            </p:txEl>
                                          </p:spTgt>
                                        </p:tgtEl>
                                        <p:attrNameLst>
                                          <p:attrName>style.visibility</p:attrName>
                                        </p:attrNameLst>
                                      </p:cBhvr>
                                      <p:to>
                                        <p:strVal val="visible"/>
                                      </p:to>
                                    </p:set>
                                    <p:animEffect transition="in" filter="fade">
                                      <p:cBhvr>
                                        <p:cTn id="21" dur="1000"/>
                                        <p:tgtEl>
                                          <p:spTgt spid="128003">
                                            <p:txEl>
                                              <p:pRg st="4" end="4"/>
                                            </p:txEl>
                                          </p:spTgt>
                                        </p:tgtEl>
                                      </p:cBhvr>
                                    </p:animEffect>
                                    <p:anim calcmode="lin" valueType="num">
                                      <p:cBhvr>
                                        <p:cTn id="22" dur="10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80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8003">
                                            <p:txEl>
                                              <p:pRg st="5" end="5"/>
                                            </p:txEl>
                                          </p:spTgt>
                                        </p:tgtEl>
                                        <p:attrNameLst>
                                          <p:attrName>style.visibility</p:attrName>
                                        </p:attrNameLst>
                                      </p:cBhvr>
                                      <p:to>
                                        <p:strVal val="visible"/>
                                      </p:to>
                                    </p:set>
                                    <p:animEffect transition="in" filter="fade">
                                      <p:cBhvr>
                                        <p:cTn id="28" dur="1000"/>
                                        <p:tgtEl>
                                          <p:spTgt spid="128003">
                                            <p:txEl>
                                              <p:pRg st="5" end="5"/>
                                            </p:txEl>
                                          </p:spTgt>
                                        </p:tgtEl>
                                      </p:cBhvr>
                                    </p:animEffect>
                                    <p:anim calcmode="lin" valueType="num">
                                      <p:cBhvr>
                                        <p:cTn id="29" dur="10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280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800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800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80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n-US" sz="3200" b="1" dirty="0">
                <a:solidFill>
                  <a:schemeClr val="accent1"/>
                </a:solidFill>
              </a:rPr>
              <a:t>C4 – Products (page 13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29027" name="Rectangle 3"/>
          <p:cNvSpPr>
            <a:spLocks noGrp="1" noChangeArrowheads="1"/>
          </p:cNvSpPr>
          <p:nvPr>
            <p:ph idx="1"/>
          </p:nvPr>
        </p:nvSpPr>
        <p:spPr>
          <a:xfrm>
            <a:off x="457200" y="1219200"/>
            <a:ext cx="8229600" cy="4830763"/>
          </a:xfrm>
        </p:spPr>
        <p:txBody>
          <a:bodyPr>
            <a:normAutofit/>
          </a:bodyPr>
          <a:lstStyle/>
          <a:p>
            <a:pPr marL="347663" indent="-347663"/>
            <a:r>
              <a:rPr lang="en-US" sz="2600" b="1" dirty="0" smtClean="0"/>
              <a:t>Question 19 – Product Development</a:t>
            </a:r>
          </a:p>
          <a:p>
            <a:pPr marL="682625" indent="-334963">
              <a:buClrTx/>
              <a:buFont typeface="Calibri" pitchFamily="34" charset="0"/>
              <a:buChar char="−"/>
            </a:pPr>
            <a:r>
              <a:rPr lang="en-US" sz="2400" dirty="0" smtClean="0"/>
              <a:t>If developing, revising, or distributing </a:t>
            </a:r>
            <a:r>
              <a:rPr lang="en-US" sz="2400" dirty="0"/>
              <a:t>products </a:t>
            </a:r>
            <a:r>
              <a:rPr lang="en-US" sz="2400" dirty="0" smtClean="0"/>
              <a:t>was </a:t>
            </a:r>
            <a:r>
              <a:rPr lang="en-US" sz="2400" i="1" dirty="0" smtClean="0"/>
              <a:t>not</a:t>
            </a:r>
            <a:r>
              <a:rPr lang="en-US" sz="2400" dirty="0" smtClean="0"/>
              <a:t> </a:t>
            </a:r>
            <a:r>
              <a:rPr lang="en-US" sz="2400" dirty="0"/>
              <a:t>a component of the grant, check </a:t>
            </a:r>
            <a:r>
              <a:rPr lang="en-US" sz="2400" dirty="0" smtClean="0"/>
              <a:t>“No” </a:t>
            </a:r>
            <a:r>
              <a:rPr lang="en-US" sz="2400" dirty="0"/>
              <a:t>and skip to C5.</a:t>
            </a:r>
          </a:p>
          <a:p>
            <a:pPr marL="677863" indent="-330200">
              <a:buClrTx/>
              <a:buFont typeface="Calibri" pitchFamily="34" charset="0"/>
              <a:buChar char="−"/>
            </a:pPr>
            <a:r>
              <a:rPr lang="en-US" sz="2400" dirty="0" smtClean="0"/>
              <a:t>Reporting Products:</a:t>
            </a:r>
            <a:endParaRPr lang="en-US" sz="2400" dirty="0"/>
          </a:p>
          <a:p>
            <a:pPr marL="974725" lvl="1" indent="-292100">
              <a:buClr>
                <a:schemeClr val="accent1"/>
              </a:buClr>
            </a:pPr>
            <a:r>
              <a:rPr lang="en-US" sz="2300" dirty="0" smtClean="0"/>
              <a:t>Only report </a:t>
            </a:r>
            <a:r>
              <a:rPr lang="en-US" sz="2300" i="1" dirty="0" smtClean="0"/>
              <a:t>completed</a:t>
            </a:r>
            <a:r>
              <a:rPr lang="en-US" sz="2300" dirty="0" smtClean="0"/>
              <a:t> products that </a:t>
            </a:r>
          </a:p>
          <a:p>
            <a:pPr marL="973138" lvl="1" indent="0">
              <a:spcBef>
                <a:spcPts val="0"/>
              </a:spcBef>
              <a:buClr>
                <a:schemeClr val="accent1"/>
              </a:buClr>
              <a:buNone/>
            </a:pPr>
            <a:r>
              <a:rPr lang="en-US" sz="2300" dirty="0" smtClean="0"/>
              <a:t>were developed or revised (</a:t>
            </a:r>
            <a:r>
              <a:rPr lang="en-US" sz="2300" dirty="0" smtClean="0">
                <a:solidFill>
                  <a:srgbClr val="C00000"/>
                </a:solidFill>
              </a:rPr>
              <a:t>do not </a:t>
            </a:r>
          </a:p>
          <a:p>
            <a:pPr marL="973138" lvl="1" indent="0">
              <a:spcBef>
                <a:spcPts val="0"/>
              </a:spcBef>
              <a:buClr>
                <a:schemeClr val="accent1"/>
              </a:buClr>
              <a:buNone/>
            </a:pPr>
            <a:r>
              <a:rPr lang="en-US" sz="2300" dirty="0" smtClean="0"/>
              <a:t>report if still under development or revision).</a:t>
            </a:r>
          </a:p>
          <a:p>
            <a:pPr marL="974725" lvl="1" indent="-292100">
              <a:buClr>
                <a:schemeClr val="accent1"/>
              </a:buClr>
            </a:pPr>
            <a:r>
              <a:rPr lang="en-US" sz="2300" dirty="0" smtClean="0">
                <a:solidFill>
                  <a:srgbClr val="C00000"/>
                </a:solidFill>
              </a:rPr>
              <a:t>Do NOT</a:t>
            </a:r>
            <a:r>
              <a:rPr lang="en-US" sz="2300" dirty="0" smtClean="0"/>
              <a:t> </a:t>
            </a:r>
            <a:r>
              <a:rPr lang="en-US" sz="2300" dirty="0"/>
              <a:t>report number of products that were </a:t>
            </a:r>
            <a:r>
              <a:rPr lang="en-US" sz="2300" i="1" dirty="0"/>
              <a:t>printed</a:t>
            </a:r>
            <a:r>
              <a:rPr lang="en-US" sz="2300" dirty="0"/>
              <a:t> or </a:t>
            </a:r>
            <a:r>
              <a:rPr lang="en-US" sz="2300" i="1" dirty="0"/>
              <a:t>copied</a:t>
            </a:r>
            <a:r>
              <a:rPr lang="en-US" sz="2300" dirty="0"/>
              <a:t>. </a:t>
            </a:r>
            <a:r>
              <a:rPr lang="en-US" sz="2300" dirty="0" smtClean="0"/>
              <a:t> </a:t>
            </a:r>
            <a:r>
              <a:rPr lang="en-US" sz="2300" dirty="0" smtClean="0">
                <a:solidFill>
                  <a:srgbClr val="C00000"/>
                </a:solidFill>
              </a:rPr>
              <a:t>DO</a:t>
            </a:r>
            <a:r>
              <a:rPr lang="en-US" sz="2300" dirty="0" smtClean="0"/>
              <a:t> report the number of products </a:t>
            </a:r>
            <a:r>
              <a:rPr lang="en-US" sz="2300" i="1" dirty="0" smtClean="0"/>
              <a:t>used </a:t>
            </a:r>
            <a:r>
              <a:rPr lang="en-US" sz="2300" dirty="0" smtClean="0"/>
              <a:t>or </a:t>
            </a:r>
            <a:r>
              <a:rPr lang="en-US" sz="2300" i="1" dirty="0" smtClean="0"/>
              <a:t>distributed.</a:t>
            </a:r>
          </a:p>
          <a:p>
            <a:pPr marL="974725" lvl="1" indent="-292100">
              <a:buClr>
                <a:schemeClr val="accent1"/>
              </a:buClr>
            </a:pPr>
            <a:r>
              <a:rPr lang="en-US" sz="2300" dirty="0" smtClean="0">
                <a:solidFill>
                  <a:srgbClr val="C00000"/>
                </a:solidFill>
              </a:rPr>
              <a:t>Do not </a:t>
            </a:r>
            <a:r>
              <a:rPr lang="en-US" sz="2300" dirty="0" smtClean="0"/>
              <a:t>report </a:t>
            </a:r>
            <a:r>
              <a:rPr lang="en-US" sz="2300" i="1" dirty="0" smtClean="0"/>
              <a:t>English </a:t>
            </a:r>
            <a:r>
              <a:rPr lang="en-US" sz="2300" dirty="0" smtClean="0"/>
              <a:t> in “Other languages.”</a:t>
            </a:r>
          </a:p>
          <a:p>
            <a:pPr marL="457200" lvl="1" indent="0" algn="ctr">
              <a:buNone/>
            </a:pPr>
            <a:endParaRPr lang="en-US" sz="2300" dirty="0"/>
          </a:p>
          <a:p>
            <a:pPr marL="457200" lvl="1" indent="0">
              <a:buNone/>
            </a:pPr>
            <a:endParaRPr lang="en-US" sz="2300" dirty="0"/>
          </a:p>
          <a:p>
            <a:pPr lvl="1"/>
            <a:endParaRPr lang="en-US" sz="2300" dirty="0"/>
          </a:p>
          <a:p>
            <a:endParaRPr lang="en-US"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4338" name="Picture 2" descr="C:\Documents and Settings\je1\Local Settings\Temporary Internet Files\Content.IE5\02ZN4VL2\MC9000225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496457"/>
            <a:ext cx="1858061" cy="11393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32599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9027">
                                            <p:txEl>
                                              <p:pRg st="2" end="2"/>
                                            </p:txEl>
                                          </p:spTgt>
                                        </p:tgtEl>
                                        <p:attrNameLst>
                                          <p:attrName>style.visibility</p:attrName>
                                        </p:attrNameLst>
                                      </p:cBhvr>
                                      <p:to>
                                        <p:strVal val="visible"/>
                                      </p:to>
                                    </p:set>
                                    <p:anim calcmode="lin" valueType="num">
                                      <p:cBhvr>
                                        <p:cTn id="7"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9027">
                                            <p:txEl>
                                              <p:pRg st="2" end="2"/>
                                            </p:txEl>
                                          </p:spTgt>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29027">
                                            <p:txEl>
                                              <p:pRg st="3" end="3"/>
                                            </p:txEl>
                                          </p:spTgt>
                                        </p:tgtEl>
                                        <p:attrNameLst>
                                          <p:attrName>style.visibility</p:attrName>
                                        </p:attrNameLst>
                                      </p:cBhvr>
                                      <p:to>
                                        <p:strVal val="visible"/>
                                      </p:to>
                                    </p:set>
                                    <p:animEffect transition="in" filter="fade">
                                      <p:cBhvr>
                                        <p:cTn id="15" dur="100"/>
                                        <p:tgtEl>
                                          <p:spTgt spid="129027">
                                            <p:txEl>
                                              <p:pRg st="3" end="3"/>
                                            </p:txEl>
                                          </p:spTgt>
                                        </p:tgtEl>
                                      </p:cBhvr>
                                    </p:animEffect>
                                    <p:anim calcmode="lin" valueType="num">
                                      <p:cBhvr>
                                        <p:cTn id="16" dur="4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p:cTn id="17" dur="400" fill="hold"/>
                                        <p:tgtEl>
                                          <p:spTgt spid="129027">
                                            <p:txEl>
                                              <p:pRg st="3" end="3"/>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2902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2902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129027">
                                            <p:txEl>
                                              <p:pRg st="4" end="4"/>
                                            </p:txEl>
                                          </p:spTgt>
                                        </p:tgtEl>
                                        <p:attrNameLst>
                                          <p:attrName>style.visibility</p:attrName>
                                        </p:attrNameLst>
                                      </p:cBhvr>
                                      <p:to>
                                        <p:strVal val="visible"/>
                                      </p:to>
                                    </p:set>
                                    <p:animEffect transition="in" filter="fade">
                                      <p:cBhvr>
                                        <p:cTn id="22" dur="100"/>
                                        <p:tgtEl>
                                          <p:spTgt spid="129027">
                                            <p:txEl>
                                              <p:pRg st="4" end="4"/>
                                            </p:txEl>
                                          </p:spTgt>
                                        </p:tgtEl>
                                      </p:cBhvr>
                                    </p:animEffect>
                                    <p:anim calcmode="lin" valueType="num">
                                      <p:cBhvr>
                                        <p:cTn id="23" dur="4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p:cTn id="24" dur="400" fill="hold"/>
                                        <p:tgtEl>
                                          <p:spTgt spid="129027">
                                            <p:txEl>
                                              <p:pRg st="4" end="4"/>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2902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2902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nodeType="withEffect">
                                  <p:stCondLst>
                                    <p:cond delay="0"/>
                                  </p:stCondLst>
                                  <p:childTnLst>
                                    <p:set>
                                      <p:cBhvr>
                                        <p:cTn id="28" dur="1" fill="hold">
                                          <p:stCondLst>
                                            <p:cond delay="0"/>
                                          </p:stCondLst>
                                        </p:cTn>
                                        <p:tgtEl>
                                          <p:spTgt spid="129027">
                                            <p:txEl>
                                              <p:pRg st="5" end="5"/>
                                            </p:txEl>
                                          </p:spTgt>
                                        </p:tgtEl>
                                        <p:attrNameLst>
                                          <p:attrName>style.visibility</p:attrName>
                                        </p:attrNameLst>
                                      </p:cBhvr>
                                      <p:to>
                                        <p:strVal val="visible"/>
                                      </p:to>
                                    </p:set>
                                    <p:animEffect transition="in" filter="fade">
                                      <p:cBhvr>
                                        <p:cTn id="29" dur="100"/>
                                        <p:tgtEl>
                                          <p:spTgt spid="129027">
                                            <p:txEl>
                                              <p:pRg st="5" end="5"/>
                                            </p:txEl>
                                          </p:spTgt>
                                        </p:tgtEl>
                                      </p:cBhvr>
                                    </p:animEffect>
                                    <p:anim calcmode="lin" valueType="num">
                                      <p:cBhvr>
                                        <p:cTn id="30" dur="4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31" dur="400" fill="hold"/>
                                        <p:tgtEl>
                                          <p:spTgt spid="129027">
                                            <p:txEl>
                                              <p:pRg st="5" end="5"/>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2902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2902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nodeType="clickEffect">
                                  <p:stCondLst>
                                    <p:cond delay="0"/>
                                  </p:stCondLst>
                                  <p:childTnLst>
                                    <p:set>
                                      <p:cBhvr>
                                        <p:cTn id="37" dur="1" fill="hold">
                                          <p:stCondLst>
                                            <p:cond delay="0"/>
                                          </p:stCondLst>
                                        </p:cTn>
                                        <p:tgtEl>
                                          <p:spTgt spid="129027">
                                            <p:txEl>
                                              <p:pRg st="6" end="6"/>
                                            </p:txEl>
                                          </p:spTgt>
                                        </p:tgtEl>
                                        <p:attrNameLst>
                                          <p:attrName>style.visibility</p:attrName>
                                        </p:attrNameLst>
                                      </p:cBhvr>
                                      <p:to>
                                        <p:strVal val="visible"/>
                                      </p:to>
                                    </p:set>
                                    <p:animEffect transition="in" filter="fade">
                                      <p:cBhvr>
                                        <p:cTn id="38" dur="100"/>
                                        <p:tgtEl>
                                          <p:spTgt spid="129027">
                                            <p:txEl>
                                              <p:pRg st="6" end="6"/>
                                            </p:txEl>
                                          </p:spTgt>
                                        </p:tgtEl>
                                      </p:cBhvr>
                                    </p:animEffect>
                                    <p:anim calcmode="lin" valueType="num">
                                      <p:cBhvr>
                                        <p:cTn id="39" dur="4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p:cTn id="40" dur="400" fill="hold"/>
                                        <p:tgtEl>
                                          <p:spTgt spid="129027">
                                            <p:txEl>
                                              <p:pRg st="6" end="6"/>
                                            </p:txEl>
                                          </p:spTgt>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2902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2902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nodeType="clickEffect">
                                  <p:stCondLst>
                                    <p:cond delay="0"/>
                                  </p:stCondLst>
                                  <p:childTnLst>
                                    <p:set>
                                      <p:cBhvr>
                                        <p:cTn id="46" dur="1" fill="hold">
                                          <p:stCondLst>
                                            <p:cond delay="0"/>
                                          </p:stCondLst>
                                        </p:cTn>
                                        <p:tgtEl>
                                          <p:spTgt spid="129027">
                                            <p:txEl>
                                              <p:pRg st="7" end="7"/>
                                            </p:txEl>
                                          </p:spTgt>
                                        </p:tgtEl>
                                        <p:attrNameLst>
                                          <p:attrName>style.visibility</p:attrName>
                                        </p:attrNameLst>
                                      </p:cBhvr>
                                      <p:to>
                                        <p:strVal val="visible"/>
                                      </p:to>
                                    </p:set>
                                    <p:animEffect transition="in" filter="fade">
                                      <p:cBhvr>
                                        <p:cTn id="47" dur="100"/>
                                        <p:tgtEl>
                                          <p:spTgt spid="129027">
                                            <p:txEl>
                                              <p:pRg st="7" end="7"/>
                                            </p:txEl>
                                          </p:spTgt>
                                        </p:tgtEl>
                                      </p:cBhvr>
                                    </p:animEffect>
                                    <p:anim calcmode="lin" valueType="num">
                                      <p:cBhvr>
                                        <p:cTn id="48" dur="4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p:cTn id="49" dur="400" fill="hold"/>
                                        <p:tgtEl>
                                          <p:spTgt spid="129027">
                                            <p:txEl>
                                              <p:pRg st="7" end="7"/>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29027">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29027">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7620000" cy="1477962"/>
          </a:xfrm>
        </p:spPr>
        <p:txBody>
          <a:bodyPr>
            <a:noAutofit/>
          </a:bodyPr>
          <a:lstStyle/>
          <a:p>
            <a:r>
              <a:rPr lang="en-US" sz="3200" b="1" dirty="0" smtClean="0">
                <a:solidFill>
                  <a:schemeClr val="accent1"/>
                </a:solidFill>
              </a:rPr>
              <a:t>C5 </a:t>
            </a:r>
            <a:r>
              <a:rPr lang="en-US" sz="3200" b="1" dirty="0">
                <a:solidFill>
                  <a:schemeClr val="accent1"/>
                </a:solidFill>
              </a:rPr>
              <a:t>– Data Collection </a:t>
            </a:r>
            <a:r>
              <a:rPr lang="en-US" sz="3200" b="1" dirty="0" smtClean="0">
                <a:solidFill>
                  <a:schemeClr val="accent1"/>
                </a:solidFill>
              </a:rPr>
              <a:t>Systems (page 14)</a:t>
            </a:r>
            <a:r>
              <a:rPr lang="en-US" sz="2400" b="1" dirty="0" smtClean="0">
                <a:solidFill>
                  <a:schemeClr val="accent1"/>
                </a:solidFill>
              </a:rPr>
              <a:t/>
            </a:r>
            <a:br>
              <a:rPr lang="en-US" sz="2400" b="1" dirty="0" smtClean="0">
                <a:solidFill>
                  <a:schemeClr val="accent1"/>
                </a:solidFill>
              </a:rPr>
            </a:br>
            <a:endParaRPr lang="en-US" sz="2400" b="1" dirty="0">
              <a:solidFill>
                <a:schemeClr val="accent1"/>
              </a:solidFill>
            </a:endParaRPr>
          </a:p>
        </p:txBody>
      </p:sp>
      <p:sp>
        <p:nvSpPr>
          <p:cNvPr id="134147" name="Rectangle 3"/>
          <p:cNvSpPr>
            <a:spLocks noGrp="1" noChangeArrowheads="1"/>
          </p:cNvSpPr>
          <p:nvPr>
            <p:ph idx="1"/>
          </p:nvPr>
        </p:nvSpPr>
        <p:spPr>
          <a:xfrm>
            <a:off x="457200" y="1752600"/>
            <a:ext cx="8001000" cy="4373563"/>
          </a:xfrm>
        </p:spPr>
        <p:txBody>
          <a:bodyPr>
            <a:normAutofit/>
          </a:bodyPr>
          <a:lstStyle/>
          <a:p>
            <a:pPr>
              <a:spcBef>
                <a:spcPts val="0"/>
              </a:spcBef>
            </a:pPr>
            <a:r>
              <a:rPr lang="en-US" sz="2800" b="1" dirty="0" smtClean="0"/>
              <a:t>Question 20 – Use of funds for data collection and/or communication systems</a:t>
            </a:r>
          </a:p>
          <a:p>
            <a:pPr marL="682625" indent="-334963">
              <a:spcBef>
                <a:spcPts val="0"/>
              </a:spcBef>
              <a:buClrTx/>
              <a:buFont typeface="Calibri" pitchFamily="34" charset="0"/>
              <a:buChar char="−"/>
            </a:pPr>
            <a:r>
              <a:rPr lang="en-US" sz="2400" dirty="0" smtClean="0"/>
              <a:t>Most grantees will check “No” and skip to section C6.</a:t>
            </a:r>
            <a:endParaRPr lang="en-US" sz="2400" dirty="0"/>
          </a:p>
          <a:p>
            <a:pPr marL="682625" indent="-334963">
              <a:spcBef>
                <a:spcPts val="0"/>
              </a:spcBef>
              <a:buClrTx/>
              <a:buFont typeface="Calibri" pitchFamily="34" charset="0"/>
              <a:buChar char="−"/>
            </a:pPr>
            <a:r>
              <a:rPr lang="en-US" sz="2400" dirty="0" smtClean="0"/>
              <a:t>However, this does include the purchase of computers/laptops. If you used VAWA funds to purchase computer equipment, check “Yes,” check “Purchase computers and other equipment,” and </a:t>
            </a:r>
          </a:p>
          <a:p>
            <a:pPr marL="681038" indent="0">
              <a:spcBef>
                <a:spcPts val="0"/>
              </a:spcBef>
              <a:buNone/>
            </a:pPr>
            <a:r>
              <a:rPr lang="en-US" sz="2400" dirty="0" smtClean="0"/>
              <a:t>indicate all types of data collected with </a:t>
            </a:r>
          </a:p>
          <a:p>
            <a:pPr marL="681038" indent="0">
              <a:spcBef>
                <a:spcPts val="0"/>
              </a:spcBef>
              <a:buNone/>
            </a:pPr>
            <a:r>
              <a:rPr lang="en-US" sz="2400" dirty="0" smtClean="0"/>
              <a:t>this equipment in Question 21.</a:t>
            </a:r>
            <a:endParaRPr lang="en-US" sz="2600" b="1" dirty="0" smtClean="0"/>
          </a:p>
          <a:p>
            <a:endParaRPr lang="en-US" sz="2800" b="1" dirty="0" smtClean="0"/>
          </a:p>
          <a:p>
            <a:endParaRPr lang="en-US" sz="2800" dirty="0"/>
          </a:p>
          <a:p>
            <a:pPr>
              <a:buFont typeface="Wingdings" pitchFamily="2" charset="2"/>
              <a:buNone/>
            </a:pPr>
            <a:endParaRPr lang="en-US" dirty="0"/>
          </a:p>
        </p:txBody>
      </p:sp>
      <p:cxnSp>
        <p:nvCxnSpPr>
          <p:cNvPr id="3" name="Straight Connector 2"/>
          <p:cNvCxnSpPr/>
          <p:nvPr/>
        </p:nvCxnSpPr>
        <p:spPr>
          <a:xfrm>
            <a:off x="533400" y="1143000"/>
            <a:ext cx="7696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5363" name="Picture 3" descr="C:\Documents and Settings\je1\Local Settings\Temporary Internet Files\Content.IE5\9ERPF9UG\MC900432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56324"/>
            <a:ext cx="1876425" cy="1876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53273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animEffect transition="in" filter="fade">
                                      <p:cBhvr>
                                        <p:cTn id="7" dur="1000"/>
                                        <p:tgtEl>
                                          <p:spTgt spid="134147">
                                            <p:txEl>
                                              <p:pRg st="2" end="2"/>
                                            </p:txEl>
                                          </p:spTgt>
                                        </p:tgtEl>
                                      </p:cBhvr>
                                    </p:animEffect>
                                    <p:anim calcmode="lin" valueType="num">
                                      <p:cBhvr>
                                        <p:cTn id="8" dur="10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414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4147">
                                            <p:txEl>
                                              <p:pRg st="3" end="3"/>
                                            </p:txEl>
                                          </p:spTgt>
                                        </p:tgtEl>
                                        <p:attrNameLst>
                                          <p:attrName>style.visibility</p:attrName>
                                        </p:attrNameLst>
                                      </p:cBhvr>
                                      <p:to>
                                        <p:strVal val="visible"/>
                                      </p:to>
                                    </p:set>
                                    <p:animEffect transition="in" filter="fade">
                                      <p:cBhvr>
                                        <p:cTn id="12" dur="1000"/>
                                        <p:tgtEl>
                                          <p:spTgt spid="134147">
                                            <p:txEl>
                                              <p:pRg st="3" end="3"/>
                                            </p:txEl>
                                          </p:spTgt>
                                        </p:tgtEl>
                                      </p:cBhvr>
                                    </p:animEffect>
                                    <p:anim calcmode="lin" valueType="num">
                                      <p:cBhvr>
                                        <p:cTn id="13" dur="10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34147">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4147">
                                            <p:txEl>
                                              <p:pRg st="4" end="4"/>
                                            </p:txEl>
                                          </p:spTgt>
                                        </p:tgtEl>
                                        <p:attrNameLst>
                                          <p:attrName>style.visibility</p:attrName>
                                        </p:attrNameLst>
                                      </p:cBhvr>
                                      <p:to>
                                        <p:strVal val="visible"/>
                                      </p:to>
                                    </p:set>
                                    <p:animEffect transition="in" filter="fade">
                                      <p:cBhvr>
                                        <p:cTn id="17" dur="1000"/>
                                        <p:tgtEl>
                                          <p:spTgt spid="134147">
                                            <p:txEl>
                                              <p:pRg st="4" end="4"/>
                                            </p:txEl>
                                          </p:spTgt>
                                        </p:tgtEl>
                                      </p:cBhvr>
                                    </p:animEffect>
                                    <p:anim calcmode="lin" valueType="num">
                                      <p:cBhvr>
                                        <p:cTn id="18" dur="10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41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1"/>
                </a:solidFill>
              </a:rPr>
              <a:t/>
            </a:r>
            <a:br>
              <a:rPr lang="en-US" sz="3200" b="1" dirty="0" smtClean="0">
                <a:solidFill>
                  <a:schemeClr val="accent1"/>
                </a:solidFill>
              </a:rPr>
            </a:br>
            <a:r>
              <a:rPr lang="en-US" sz="3200" b="1" dirty="0" smtClean="0">
                <a:solidFill>
                  <a:schemeClr val="accent1"/>
                </a:solidFill>
              </a:rPr>
              <a:t>C6–Specialized Units (page 15)</a:t>
            </a:r>
            <a:br>
              <a:rPr lang="en-US" sz="3200" b="1" dirty="0" smtClean="0">
                <a:solidFill>
                  <a:schemeClr val="accent1"/>
                </a:solidFill>
              </a:rPr>
            </a:br>
            <a:r>
              <a:rPr lang="en-US" sz="3200" b="1" dirty="0">
                <a:solidFill>
                  <a:schemeClr val="accent1"/>
                </a:solidFill>
              </a:rPr>
              <a:t/>
            </a:r>
            <a:br>
              <a:rPr lang="en-US" sz="3200" b="1" dirty="0">
                <a:solidFill>
                  <a:schemeClr val="accent1"/>
                </a:solidFill>
              </a:rPr>
            </a:br>
            <a:endParaRPr lang="en-US" sz="3200" dirty="0"/>
          </a:p>
        </p:txBody>
      </p:sp>
      <p:sp>
        <p:nvSpPr>
          <p:cNvPr id="3" name="Content Placeholder 2"/>
          <p:cNvSpPr>
            <a:spLocks noGrp="1"/>
          </p:cNvSpPr>
          <p:nvPr>
            <p:ph idx="1"/>
          </p:nvPr>
        </p:nvSpPr>
        <p:spPr>
          <a:xfrm>
            <a:off x="457200" y="1219200"/>
            <a:ext cx="8001000" cy="5181600"/>
          </a:xfrm>
        </p:spPr>
        <p:txBody>
          <a:bodyPr>
            <a:normAutofit fontScale="92500"/>
          </a:bodyPr>
          <a:lstStyle/>
          <a:p>
            <a:pPr marL="228600"/>
            <a:r>
              <a:rPr lang="en-US" sz="2600" b="1" dirty="0" smtClean="0"/>
              <a:t>Question 22 – Use of funds for specialized units</a:t>
            </a:r>
          </a:p>
          <a:p>
            <a:pPr marL="457200">
              <a:buClrTx/>
              <a:buFont typeface="Calibri" pitchFamily="34" charset="0"/>
              <a:buChar char="−"/>
            </a:pPr>
            <a:r>
              <a:rPr lang="en-US" sz="2400" dirty="0" smtClean="0"/>
              <a:t>Most grantees will check “No” and skip to section C7.</a:t>
            </a:r>
          </a:p>
          <a:p>
            <a:pPr marL="457200">
              <a:buClrTx/>
              <a:buFont typeface="Calibri" pitchFamily="34" charset="0"/>
              <a:buChar char="−"/>
            </a:pPr>
            <a:r>
              <a:rPr lang="en-US" sz="2400" dirty="0" smtClean="0">
                <a:solidFill>
                  <a:srgbClr val="2F2B20"/>
                </a:solidFill>
              </a:rPr>
              <a:t>Check “Yes” if </a:t>
            </a:r>
            <a:r>
              <a:rPr lang="en-US" sz="2400" dirty="0">
                <a:solidFill>
                  <a:srgbClr val="2F2B20"/>
                </a:solidFill>
              </a:rPr>
              <a:t>VAWA funds were utilized for a prosecutor or law enforcement officer working in a specialized unit responsible for handling victimization cases and/or to directly support a specialized </a:t>
            </a:r>
            <a:r>
              <a:rPr lang="en-US" sz="2400" dirty="0" smtClean="0">
                <a:solidFill>
                  <a:srgbClr val="2F2B20"/>
                </a:solidFill>
              </a:rPr>
              <a:t>unit.</a:t>
            </a:r>
            <a:endParaRPr lang="en-US" sz="2400" dirty="0" smtClean="0"/>
          </a:p>
          <a:p>
            <a:pPr marL="457200">
              <a:buClrTx/>
              <a:buFont typeface="Calibri" pitchFamily="34" charset="0"/>
              <a:buChar char="−"/>
            </a:pPr>
            <a:r>
              <a:rPr lang="en-US" sz="2400" dirty="0" smtClean="0"/>
              <a:t>Specialized units refer to units in the criminal justice system only.</a:t>
            </a:r>
          </a:p>
          <a:p>
            <a:pPr marL="457200">
              <a:buClrTx/>
              <a:buFont typeface="Calibri" pitchFamily="34" charset="0"/>
              <a:buChar char="−"/>
            </a:pPr>
            <a:r>
              <a:rPr lang="en-US" sz="2400" dirty="0" smtClean="0"/>
              <a:t>While a victim advocate/assistant may be a part of a specialized unit in a criminal justice agency or court, if the victim advocate/ assistant is the only staff person funded by VAWA in that agency, that unit would </a:t>
            </a:r>
            <a:r>
              <a:rPr lang="en-US" sz="2400" u="sng" dirty="0" smtClean="0"/>
              <a:t>not</a:t>
            </a:r>
            <a:r>
              <a:rPr lang="en-US" sz="2400" dirty="0" smtClean="0"/>
              <a:t> be reported as a specialized unit.  </a:t>
            </a:r>
          </a:p>
          <a:p>
            <a:pPr marL="457200" lvl="0">
              <a:buClrTx/>
              <a:buFont typeface="Calibri" pitchFamily="34" charset="0"/>
              <a:buChar char="−"/>
            </a:pPr>
            <a:r>
              <a:rPr lang="en-US" sz="2400" dirty="0" smtClean="0">
                <a:solidFill>
                  <a:srgbClr val="2F2B20"/>
                </a:solidFill>
              </a:rPr>
              <a:t>If “Yes”, check </a:t>
            </a:r>
            <a:r>
              <a:rPr lang="en-US" sz="2400" dirty="0" smtClean="0"/>
              <a:t>all categories indicating how funds were utilized (develop, support, train) and the type(s) of victimization addressed in Question 23. </a:t>
            </a:r>
          </a:p>
          <a:p>
            <a:pPr marL="677863" indent="-330200">
              <a:buClrTx/>
              <a:buFont typeface="Calibri" pitchFamily="34" charset="0"/>
              <a:buChar char="−"/>
            </a:pPr>
            <a:endParaRPr lang="en-US" sz="2400"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24</a:t>
            </a:fld>
            <a:endParaRPr lang="en-US">
              <a:solidFill>
                <a:srgbClr val="000000"/>
              </a:solidFill>
            </a:endParaRPr>
          </a:p>
        </p:txBody>
      </p:sp>
      <p:cxnSp>
        <p:nvCxnSpPr>
          <p:cNvPr id="6" name="Straight Connector 5"/>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1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1"/>
                </a:solidFill>
              </a:rPr>
              <a:t>C7 – System Improvement (page 16)</a:t>
            </a:r>
            <a:br>
              <a:rPr lang="en-US" sz="3200" b="1" dirty="0" smtClean="0">
                <a:solidFill>
                  <a:schemeClr val="accent1"/>
                </a:solidFill>
              </a:rPr>
            </a:br>
            <a:endParaRPr lang="en-US" sz="3200" b="1" dirty="0">
              <a:solidFill>
                <a:schemeClr val="accent1"/>
              </a:solidFill>
            </a:endParaRPr>
          </a:p>
        </p:txBody>
      </p:sp>
      <p:sp>
        <p:nvSpPr>
          <p:cNvPr id="3" name="Content Placeholder 2"/>
          <p:cNvSpPr>
            <a:spLocks noGrp="1"/>
          </p:cNvSpPr>
          <p:nvPr>
            <p:ph idx="1"/>
          </p:nvPr>
        </p:nvSpPr>
        <p:spPr>
          <a:xfrm>
            <a:off x="457200" y="1295400"/>
            <a:ext cx="7772400" cy="5105400"/>
          </a:xfrm>
        </p:spPr>
        <p:txBody>
          <a:bodyPr>
            <a:normAutofit lnSpcReduction="10000"/>
          </a:bodyPr>
          <a:lstStyle/>
          <a:p>
            <a:r>
              <a:rPr lang="en-US" sz="2600" b="1" dirty="0" smtClean="0"/>
              <a:t>Question 24 – Use of funds for system improvement</a:t>
            </a:r>
          </a:p>
          <a:p>
            <a:pPr marL="682625" indent="-334963">
              <a:buClrTx/>
              <a:buFont typeface="Calibri" pitchFamily="34" charset="0"/>
              <a:buChar char="−"/>
            </a:pPr>
            <a:r>
              <a:rPr lang="en-US" sz="2400" dirty="0" smtClean="0"/>
              <a:t>Most grantees will check “No” and skip to Section D.</a:t>
            </a:r>
          </a:p>
          <a:p>
            <a:pPr marL="682625" indent="-334963">
              <a:buClrTx/>
              <a:buFont typeface="Calibri" pitchFamily="34" charset="0"/>
              <a:buChar char="−"/>
            </a:pPr>
            <a:r>
              <a:rPr lang="en-US" sz="2400" dirty="0" smtClean="0"/>
              <a:t>If VAWA funds were used for any of the following activities, report in this section, even if the activity is reported elsewhere:</a:t>
            </a:r>
          </a:p>
          <a:p>
            <a:pPr marL="1146175" indent="-460375"/>
            <a:r>
              <a:rPr lang="en-US" sz="2400" dirty="0" smtClean="0"/>
              <a:t>Interpreters</a:t>
            </a:r>
          </a:p>
          <a:p>
            <a:pPr marL="1146175" indent="-460375"/>
            <a:r>
              <a:rPr lang="en-US" sz="2400" dirty="0" smtClean="0"/>
              <a:t>Language lines</a:t>
            </a:r>
          </a:p>
          <a:p>
            <a:pPr marL="1146175" lvl="0" indent="-460375">
              <a:buClr>
                <a:srgbClr val="A9A57C"/>
              </a:buClr>
            </a:pPr>
            <a:r>
              <a:rPr lang="en-US" sz="2400" dirty="0">
                <a:solidFill>
                  <a:srgbClr val="2F2B20"/>
                </a:solidFill>
              </a:rPr>
              <a:t>Translation of forms and documents</a:t>
            </a:r>
          </a:p>
          <a:p>
            <a:pPr marL="1146175" indent="-460375"/>
            <a:r>
              <a:rPr lang="en-US" sz="2400" dirty="0" smtClean="0"/>
              <a:t>Meetings between tribal and non-tribal entities</a:t>
            </a:r>
          </a:p>
          <a:p>
            <a:pPr marL="685800" indent="-342900">
              <a:buClrTx/>
              <a:buFont typeface="Calibri" pitchFamily="34" charset="0"/>
              <a:buChar char="−"/>
            </a:pPr>
            <a:r>
              <a:rPr lang="en-US" sz="2400" dirty="0"/>
              <a:t>If VAWA funds were used for system </a:t>
            </a:r>
            <a:r>
              <a:rPr lang="en-US" sz="2400" dirty="0" smtClean="0"/>
              <a:t>improvements, </a:t>
            </a:r>
            <a:r>
              <a:rPr lang="en-US" sz="2400" dirty="0"/>
              <a:t>check all system improvement activities engaged in during the current reporting period and identify the system(s) in which the improvements occurred.</a:t>
            </a:r>
          </a:p>
          <a:p>
            <a:pPr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25</a:t>
            </a:fld>
            <a:endParaRPr lang="en-US">
              <a:solidFill>
                <a:srgbClr val="000000"/>
              </a:solidFill>
            </a:endParaRPr>
          </a:p>
        </p:txBody>
      </p:sp>
      <p:cxnSp>
        <p:nvCxnSpPr>
          <p:cNvPr id="6" name="Straight Connector 5"/>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8195" name="Picture 3" descr="C:\Documents and Settings\je1\Local Settings\Temporary Internet Files\Content.IE5\4U9O1WT8\MC9004125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19400"/>
            <a:ext cx="1115527" cy="126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3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Scale>
                                      <p:cBhvr>
                                        <p:cTn id="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2" end="2"/>
                                            </p:txEl>
                                          </p:spTgt>
                                        </p:tgtEl>
                                        <p:attrNameLst>
                                          <p:attrName>ppt_x</p:attrName>
                                          <p:attrName>ppt_y</p:attrName>
                                        </p:attrNameLst>
                                      </p:cBhvr>
                                    </p:animMotion>
                                    <p:animEffect transition="in" filter="fade">
                                      <p:cBhvr>
                                        <p:cTn id="9" dur="1000"/>
                                        <p:tgtEl>
                                          <p:spTgt spid="3">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Scale>
                                      <p:cBhvr>
                                        <p:cTn id="1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3" end="3"/>
                                            </p:txEl>
                                          </p:spTgt>
                                        </p:tgtEl>
                                        <p:attrNameLst>
                                          <p:attrName>ppt_x</p:attrName>
                                          <p:attrName>ppt_y</p:attrName>
                                        </p:attrNameLst>
                                      </p:cBhvr>
                                    </p:animMotion>
                                    <p:animEffect transition="in" filter="fade">
                                      <p:cBhvr>
                                        <p:cTn id="14" dur="1000"/>
                                        <p:tgtEl>
                                          <p:spTgt spid="3">
                                            <p:txEl>
                                              <p:pRg st="3" end="3"/>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Scale>
                                      <p:cBhvr>
                                        <p:cTn id="1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4" end="4"/>
                                            </p:txEl>
                                          </p:spTgt>
                                        </p:tgtEl>
                                        <p:attrNameLst>
                                          <p:attrName>ppt_x</p:attrName>
                                          <p:attrName>ppt_y</p:attrName>
                                        </p:attrNameLst>
                                      </p:cBhvr>
                                    </p:animMotion>
                                    <p:animEffect transition="in" filter="fade">
                                      <p:cBhvr>
                                        <p:cTn id="19" dur="1000"/>
                                        <p:tgtEl>
                                          <p:spTgt spid="3">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Scale>
                                      <p:cBhvr>
                                        <p:cTn id="2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5" end="5"/>
                                            </p:txEl>
                                          </p:spTgt>
                                        </p:tgtEl>
                                        <p:attrNameLst>
                                          <p:attrName>ppt_x</p:attrName>
                                          <p:attrName>ppt_y</p:attrName>
                                        </p:attrNameLst>
                                      </p:cBhvr>
                                    </p:animMotion>
                                    <p:animEffect transition="in" filter="fade">
                                      <p:cBhvr>
                                        <p:cTn id="24" dur="1000"/>
                                        <p:tgtEl>
                                          <p:spTgt spid="3">
                                            <p:txEl>
                                              <p:pRg st="5" end="5"/>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Scale>
                                      <p:cBhvr>
                                        <p:cTn id="27"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6" end="6"/>
                                            </p:txEl>
                                          </p:spTgt>
                                        </p:tgtEl>
                                        <p:attrNameLst>
                                          <p:attrName>ppt_x</p:attrName>
                                          <p:attrName>ppt_y</p:attrName>
                                        </p:attrNameLst>
                                      </p:cBhvr>
                                    </p:animMotion>
                                    <p:animEffect transition="in" filter="fade">
                                      <p:cBhvr>
                                        <p:cTn id="29" dur="1000"/>
                                        <p:tgtEl>
                                          <p:spTgt spid="3">
                                            <p:txEl>
                                              <p:pRg st="6" end="6"/>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8195"/>
                                        </p:tgtEl>
                                        <p:attrNameLst>
                                          <p:attrName>style.visibility</p:attrName>
                                        </p:attrNameLst>
                                      </p:cBhvr>
                                      <p:to>
                                        <p:strVal val="visible"/>
                                      </p:to>
                                    </p:set>
                                    <p:anim calcmode="lin" valueType="num">
                                      <p:cBhvr>
                                        <p:cTn id="32" dur="1000" fill="hold"/>
                                        <p:tgtEl>
                                          <p:spTgt spid="8195"/>
                                        </p:tgtEl>
                                        <p:attrNameLst>
                                          <p:attrName>ppt_w</p:attrName>
                                        </p:attrNameLst>
                                      </p:cBhvr>
                                      <p:tavLst>
                                        <p:tav tm="0">
                                          <p:val>
                                            <p:fltVal val="0"/>
                                          </p:val>
                                        </p:tav>
                                        <p:tav tm="100000">
                                          <p:val>
                                            <p:strVal val="#ppt_w"/>
                                          </p:val>
                                        </p:tav>
                                      </p:tavLst>
                                    </p:anim>
                                    <p:anim calcmode="lin" valueType="num">
                                      <p:cBhvr>
                                        <p:cTn id="33" dur="1000" fill="hold"/>
                                        <p:tgtEl>
                                          <p:spTgt spid="8195"/>
                                        </p:tgtEl>
                                        <p:attrNameLst>
                                          <p:attrName>ppt_h</p:attrName>
                                        </p:attrNameLst>
                                      </p:cBhvr>
                                      <p:tavLst>
                                        <p:tav tm="0">
                                          <p:val>
                                            <p:fltVal val="0"/>
                                          </p:val>
                                        </p:tav>
                                        <p:tav tm="100000">
                                          <p:val>
                                            <p:strVal val="#ppt_h"/>
                                          </p:val>
                                        </p:tav>
                                      </p:tavLst>
                                    </p:anim>
                                    <p:anim calcmode="lin" valueType="num">
                                      <p:cBhvr>
                                        <p:cTn id="34" dur="1000" fill="hold"/>
                                        <p:tgtEl>
                                          <p:spTgt spid="8195"/>
                                        </p:tgtEl>
                                        <p:attrNameLst>
                                          <p:attrName>style.rotation</p:attrName>
                                        </p:attrNameLst>
                                      </p:cBhvr>
                                      <p:tavLst>
                                        <p:tav tm="0">
                                          <p:val>
                                            <p:fltVal val="90"/>
                                          </p:val>
                                        </p:tav>
                                        <p:tav tm="100000">
                                          <p:val>
                                            <p:fltVal val="0"/>
                                          </p:val>
                                        </p:tav>
                                      </p:tavLst>
                                    </p:anim>
                                    <p:animEffect transition="in" filter="fade">
                                      <p:cBhvr>
                                        <p:cTn id="35" dur="1000"/>
                                        <p:tgtEl>
                                          <p:spTgt spid="8195"/>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Scale>
                                      <p:cBhvr>
                                        <p:cTn id="40"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7" end="7"/>
                                            </p:txEl>
                                          </p:spTgt>
                                        </p:tgtEl>
                                        <p:attrNameLst>
                                          <p:attrName>ppt_x</p:attrName>
                                          <p:attrName>ppt_y</p:attrName>
                                        </p:attrNameLst>
                                      </p:cBhvr>
                                    </p:animMotion>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spc="300" dirty="0" smtClean="0">
                <a:solidFill>
                  <a:schemeClr val="accent1"/>
                </a:solidFill>
              </a:rPr>
              <a:t>QUESTIONS?</a:t>
            </a:r>
            <a:endParaRPr lang="en-US" sz="4200" b="1" spc="300" dirty="0">
              <a:solidFill>
                <a:schemeClr val="accent1"/>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26</a:t>
            </a:fld>
            <a:endParaRPr lang="en-US">
              <a:solidFill>
                <a:srgbClr val="000000"/>
              </a:solidFill>
            </a:endParaRPr>
          </a:p>
        </p:txBody>
      </p:sp>
      <p:pic>
        <p:nvPicPr>
          <p:cNvPr id="3074" name="Picture 2" descr="C:\Documents and Settings\je1\Local Settings\Temporary Internet Files\Content.IE5\02ZN4VL2\MC9003269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638" y="2590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ocuments and Settings\je1\Local Settings\Temporary Internet Files\Content.IE5\54IMT6FM\MC9003833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012" y="395601"/>
            <a:ext cx="3057525" cy="19519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9600" y="1371600"/>
            <a:ext cx="4495800" cy="0"/>
          </a:xfrm>
          <a:prstGeom prst="line">
            <a:avLst/>
          </a:prstGeom>
          <a:ln w="1270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48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73059" name="Rectangle 3"/>
          <p:cNvSpPr>
            <a:spLocks noGrp="1" noChangeArrowheads="1"/>
          </p:cNvSpPr>
          <p:nvPr>
            <p:ph idx="1"/>
          </p:nvPr>
        </p:nvSpPr>
        <p:spPr>
          <a:xfrm>
            <a:off x="457200" y="1143000"/>
            <a:ext cx="7924800" cy="5105400"/>
          </a:xfrm>
        </p:spPr>
        <p:txBody>
          <a:bodyPr>
            <a:normAutofit lnSpcReduction="10000"/>
          </a:bodyPr>
          <a:lstStyle/>
          <a:p>
            <a:pPr marL="0" indent="0">
              <a:buNone/>
            </a:pPr>
            <a:r>
              <a:rPr lang="en-US" sz="2400" dirty="0" smtClean="0">
                <a:solidFill>
                  <a:srgbClr val="C00000"/>
                </a:solidFill>
              </a:rPr>
              <a:t>Do</a:t>
            </a:r>
            <a:r>
              <a:rPr lang="en-US" sz="2400" dirty="0" smtClean="0"/>
              <a:t> include victim services provided by legal services, victim services agency, staff providing victim services within law enforcement, prosecution, or the court system.  </a:t>
            </a:r>
          </a:p>
          <a:p>
            <a:pPr marL="0" indent="0">
              <a:spcBef>
                <a:spcPts val="1800"/>
              </a:spcBef>
              <a:buNone/>
            </a:pPr>
            <a:r>
              <a:rPr lang="en-US" sz="2400" dirty="0" smtClean="0">
                <a:solidFill>
                  <a:srgbClr val="C00000"/>
                </a:solidFill>
              </a:rPr>
              <a:t>Do not </a:t>
            </a:r>
            <a:r>
              <a:rPr lang="en-US" sz="2400" dirty="0" smtClean="0"/>
              <a:t>include criminal justice activities such as 911 calls, investigations, prosecutions, etc. (these will be reported in Section E).</a:t>
            </a:r>
            <a:endParaRPr lang="en-US" sz="1200" dirty="0"/>
          </a:p>
          <a:p>
            <a:pPr marL="0" indent="0">
              <a:spcBef>
                <a:spcPts val="1800"/>
              </a:spcBef>
              <a:buNone/>
            </a:pPr>
            <a:r>
              <a:rPr lang="en-US" sz="2400" dirty="0" smtClean="0">
                <a:solidFill>
                  <a:srgbClr val="C00000"/>
                </a:solidFill>
              </a:rPr>
              <a:t>Do</a:t>
            </a:r>
            <a:r>
              <a:rPr lang="en-US" sz="2400" dirty="0" smtClean="0"/>
              <a:t> include services provided by </a:t>
            </a:r>
            <a:r>
              <a:rPr lang="en-US" sz="2400" b="1" i="1" dirty="0" smtClean="0"/>
              <a:t>all VAWA-funded hours</a:t>
            </a:r>
            <a:r>
              <a:rPr lang="en-US" sz="2400" dirty="0" smtClean="0"/>
              <a:t> for staff, contractors, consultants. </a:t>
            </a:r>
          </a:p>
          <a:p>
            <a:pPr marL="0" indent="0">
              <a:spcBef>
                <a:spcPts val="1800"/>
              </a:spcBef>
              <a:buNone/>
            </a:pPr>
            <a:r>
              <a:rPr lang="en-US" sz="2400" dirty="0" smtClean="0">
                <a:solidFill>
                  <a:srgbClr val="C00000"/>
                </a:solidFill>
              </a:rPr>
              <a:t>Do</a:t>
            </a:r>
            <a:r>
              <a:rPr lang="en-US" sz="2400" dirty="0" smtClean="0"/>
              <a:t> include services provided by </a:t>
            </a:r>
            <a:r>
              <a:rPr lang="en-US" sz="2400" b="1" i="1" dirty="0" smtClean="0"/>
              <a:t>volunteers and interns </a:t>
            </a:r>
            <a:r>
              <a:rPr lang="en-US" sz="2400" dirty="0" smtClean="0"/>
              <a:t>if they were coordinated or supervised by VAWA-funded staff or if VAWA substantially supported their activities. </a:t>
            </a:r>
            <a:r>
              <a:rPr lang="en-US" sz="2400" dirty="0">
                <a:solidFill>
                  <a:srgbClr val="C00000"/>
                </a:solidFill>
              </a:rPr>
              <a:t>Do</a:t>
            </a:r>
            <a:r>
              <a:rPr lang="en-US" sz="2400" dirty="0"/>
              <a:t> include services provided </a:t>
            </a:r>
            <a:r>
              <a:rPr lang="en-US" sz="2400" dirty="0" smtClean="0"/>
              <a:t>by staff and/or volunteers supported by match on this grant. </a:t>
            </a:r>
          </a:p>
          <a:p>
            <a:pPr marL="0" indent="0">
              <a:buNone/>
            </a:pPr>
            <a:endParaRPr lang="en-US" sz="2400" dirty="0" smtClean="0"/>
          </a:p>
          <a:p>
            <a:pPr marL="690563" lvl="1" indent="-342900">
              <a:buClrTx/>
              <a:buFont typeface="Calibri" pitchFamily="34" charset="0"/>
              <a:buChar char="−"/>
            </a:pPr>
            <a:endParaRPr lang="en-US" sz="2400"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42399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p:tgtEl>
                                          <p:spTgt spid="17305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30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p:tgtEl>
                                          <p:spTgt spid="17305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30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p:tgtEl>
                                          <p:spTgt spid="17305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730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3059">
                                            <p:txEl>
                                              <p:pRg st="3" end="3"/>
                                            </p:txEl>
                                          </p:spTgt>
                                        </p:tgtEl>
                                        <p:attrNameLst>
                                          <p:attrName>style.visibility</p:attrName>
                                        </p:attrNameLst>
                                      </p:cBhvr>
                                      <p:to>
                                        <p:strVal val="visible"/>
                                      </p:to>
                                    </p:set>
                                    <p:anim calcmode="lin" valueType="num">
                                      <p:cBhvr additive="base">
                                        <p:cTn id="25" dur="500"/>
                                        <p:tgtEl>
                                          <p:spTgt spid="173059">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D – Victim Services (pages 17-23)</a:t>
            </a:r>
            <a:r>
              <a:rPr lang="en-US" sz="4800" b="1" dirty="0">
                <a:solidFill>
                  <a:schemeClr val="accent1"/>
                </a:solidFill>
              </a:rPr>
              <a:t/>
            </a:r>
            <a:br>
              <a:rPr lang="en-US" sz="4800" b="1" dirty="0">
                <a:solidFill>
                  <a:schemeClr val="accent1"/>
                </a:solidFill>
              </a:rPr>
            </a:br>
            <a:endParaRPr lang="en-US" dirty="0"/>
          </a:p>
        </p:txBody>
      </p:sp>
      <p:sp>
        <p:nvSpPr>
          <p:cNvPr id="3" name="Content Placeholder 2"/>
          <p:cNvSpPr>
            <a:spLocks noGrp="1"/>
          </p:cNvSpPr>
          <p:nvPr>
            <p:ph idx="1"/>
          </p:nvPr>
        </p:nvSpPr>
        <p:spPr>
          <a:xfrm>
            <a:off x="457200" y="1066800"/>
            <a:ext cx="7924800" cy="5334000"/>
          </a:xfrm>
        </p:spPr>
        <p:txBody>
          <a:bodyPr/>
          <a:lstStyle/>
          <a:p>
            <a:pPr lvl="0">
              <a:buClr>
                <a:srgbClr val="A9A57C"/>
              </a:buClr>
            </a:pPr>
            <a:r>
              <a:rPr lang="en-US" sz="2400" b="1" dirty="0">
                <a:solidFill>
                  <a:srgbClr val="2F2B20"/>
                </a:solidFill>
              </a:rPr>
              <a:t>Question 25 – Number of Primary Victims Served, Partially Served, and Victims Seeking Services Not Served</a:t>
            </a:r>
          </a:p>
          <a:p>
            <a:pPr marL="690563" lvl="1" indent="-342900">
              <a:buClrTx/>
              <a:buFont typeface="Calibri" pitchFamily="34" charset="0"/>
              <a:buChar char="−"/>
            </a:pPr>
            <a:r>
              <a:rPr lang="en-US" b="1" dirty="0">
                <a:solidFill>
                  <a:srgbClr val="2F2B20"/>
                </a:solidFill>
              </a:rPr>
              <a:t>Unduplicated count: </a:t>
            </a:r>
            <a:r>
              <a:rPr lang="en-US" dirty="0">
                <a:solidFill>
                  <a:srgbClr val="2F2B20"/>
                </a:solidFill>
              </a:rPr>
              <a:t>Count victim </a:t>
            </a:r>
            <a:r>
              <a:rPr lang="en-US" i="1" dirty="0">
                <a:solidFill>
                  <a:srgbClr val="2F2B20"/>
                </a:solidFill>
              </a:rPr>
              <a:t>once </a:t>
            </a:r>
            <a:r>
              <a:rPr lang="en-US" dirty="0">
                <a:solidFill>
                  <a:srgbClr val="2F2B20"/>
                </a:solidFill>
              </a:rPr>
              <a:t>during the reporting period.</a:t>
            </a:r>
          </a:p>
          <a:p>
            <a:pPr marL="690563" lvl="1" indent="-342900">
              <a:buClrTx/>
              <a:buFont typeface="Calibri" pitchFamily="34" charset="0"/>
              <a:buChar char="−"/>
            </a:pPr>
            <a:r>
              <a:rPr lang="en-US" b="1" dirty="0">
                <a:solidFill>
                  <a:srgbClr val="2F2B20"/>
                </a:solidFill>
              </a:rPr>
              <a:t>Victimization type: </a:t>
            </a:r>
            <a:r>
              <a:rPr lang="en-US" dirty="0">
                <a:solidFill>
                  <a:srgbClr val="2F2B20"/>
                </a:solidFill>
              </a:rPr>
              <a:t>Count victim </a:t>
            </a:r>
            <a:r>
              <a:rPr lang="en-US" i="1" dirty="0">
                <a:solidFill>
                  <a:srgbClr val="2F2B20"/>
                </a:solidFill>
              </a:rPr>
              <a:t>once </a:t>
            </a:r>
            <a:r>
              <a:rPr lang="en-US" dirty="0">
                <a:solidFill>
                  <a:srgbClr val="2F2B20"/>
                </a:solidFill>
              </a:rPr>
              <a:t>under </a:t>
            </a:r>
            <a:r>
              <a:rPr lang="en-US" u="sng" dirty="0">
                <a:solidFill>
                  <a:srgbClr val="2F2B20"/>
                </a:solidFill>
              </a:rPr>
              <a:t>primary</a:t>
            </a:r>
            <a:r>
              <a:rPr lang="en-US" dirty="0">
                <a:solidFill>
                  <a:srgbClr val="2F2B20"/>
                </a:solidFill>
              </a:rPr>
              <a:t> victimization.</a:t>
            </a:r>
            <a:endParaRPr lang="en-US" b="1" dirty="0">
              <a:solidFill>
                <a:srgbClr val="2F2B20"/>
              </a:solidFill>
            </a:endParaRPr>
          </a:p>
          <a:p>
            <a:pPr marL="690563" lvl="1" indent="-342900">
              <a:buClrTx/>
              <a:buFont typeface="Calibri" pitchFamily="34" charset="0"/>
              <a:buChar char="−"/>
            </a:pPr>
            <a:r>
              <a:rPr lang="en-US" b="1" dirty="0">
                <a:solidFill>
                  <a:srgbClr val="2F2B20"/>
                </a:solidFill>
              </a:rPr>
              <a:t>Victims Served:</a:t>
            </a:r>
            <a:r>
              <a:rPr lang="en-US" dirty="0">
                <a:solidFill>
                  <a:srgbClr val="2F2B20"/>
                </a:solidFill>
              </a:rPr>
              <a:t> Received services they requested, if services provided under the VAWA grant.</a:t>
            </a:r>
          </a:p>
          <a:p>
            <a:pPr marL="690563" lvl="1" indent="-342900">
              <a:buClrTx/>
              <a:buFont typeface="Calibri" pitchFamily="34" charset="0"/>
              <a:buChar char="−"/>
            </a:pPr>
            <a:r>
              <a:rPr lang="en-US" b="1" dirty="0">
                <a:solidFill>
                  <a:srgbClr val="2F2B20"/>
                </a:solidFill>
              </a:rPr>
              <a:t>Victims Partially Served</a:t>
            </a:r>
            <a:r>
              <a:rPr lang="en-US" dirty="0">
                <a:solidFill>
                  <a:srgbClr val="2F2B20"/>
                </a:solidFill>
              </a:rPr>
              <a:t>: Received some, but not all, of the services requested, if services are provided under the VAWA grant.</a:t>
            </a:r>
          </a:p>
          <a:p>
            <a:pPr marL="690563" lvl="1" indent="-342900">
              <a:buClrTx/>
              <a:buFont typeface="Calibri" pitchFamily="34" charset="0"/>
              <a:buChar char="−"/>
            </a:pPr>
            <a:r>
              <a:rPr lang="en-US" b="1" dirty="0">
                <a:solidFill>
                  <a:prstClr val="black"/>
                </a:solidFill>
              </a:rPr>
              <a:t>Victims Not Served</a:t>
            </a:r>
            <a:r>
              <a:rPr lang="en-US" dirty="0">
                <a:solidFill>
                  <a:prstClr val="black"/>
                </a:solidFill>
              </a:rPr>
              <a:t>: Sought and did not receive services they requested, if offered by your project under the VAWA grant.</a:t>
            </a:r>
          </a:p>
          <a:p>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28</a:t>
            </a:fld>
            <a:endParaRPr lang="en-US" dirty="0">
              <a:solidFill>
                <a:srgbClr val="000000"/>
              </a:solidFill>
            </a:endParaRPr>
          </a:p>
        </p:txBody>
      </p:sp>
      <p:cxnSp>
        <p:nvCxnSpPr>
          <p:cNvPr id="6" name="Straight Connector 5"/>
          <p:cNvCxnSpPr>
            <a:endCxn id="2" idx="3"/>
          </p:cNvCxnSpPr>
          <p:nvPr/>
        </p:nvCxnSpPr>
        <p:spPr>
          <a:xfrm>
            <a:off x="609600" y="838200"/>
            <a:ext cx="7467600" cy="7938"/>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0800000" flipV="1">
            <a:off x="2133600" y="4880145"/>
            <a:ext cx="5943600" cy="1554272"/>
          </a:xfrm>
          <a:prstGeom prst="rect">
            <a:avLst/>
          </a:prstGeom>
        </p:spPr>
        <p:txBody>
          <a:bodyPr wrap="square">
            <a:spAutoFit/>
          </a:bodyPr>
          <a:lstStyle/>
          <a:p>
            <a:pPr marL="465138" lvl="0">
              <a:lnSpc>
                <a:spcPct val="90000"/>
              </a:lnSpc>
              <a:spcBef>
                <a:spcPts val="1200"/>
              </a:spcBef>
            </a:pPr>
            <a:r>
              <a:rPr lang="en-US" sz="2000" b="1" i="1" dirty="0" smtClean="0">
                <a:solidFill>
                  <a:srgbClr val="C00000"/>
                </a:solidFill>
              </a:rPr>
              <a:t>Red </a:t>
            </a:r>
            <a:r>
              <a:rPr lang="en-US" sz="2000" b="1" i="1" dirty="0">
                <a:solidFill>
                  <a:srgbClr val="C00000"/>
                </a:solidFill>
              </a:rPr>
              <a:t>flag</a:t>
            </a:r>
            <a:r>
              <a:rPr lang="en-US" sz="2000" dirty="0">
                <a:solidFill>
                  <a:srgbClr val="2F2B20"/>
                </a:solidFill>
              </a:rPr>
              <a:t>: When the ratio of total victims served   and partially served is more than 500 to 1.0 FTE. </a:t>
            </a:r>
            <a:endParaRPr lang="en-US" sz="2000" dirty="0" smtClean="0">
              <a:solidFill>
                <a:srgbClr val="2F2B20"/>
              </a:solidFill>
            </a:endParaRPr>
          </a:p>
          <a:p>
            <a:pPr marL="465138" lvl="0">
              <a:lnSpc>
                <a:spcPct val="90000"/>
              </a:lnSpc>
              <a:spcBef>
                <a:spcPts val="600"/>
              </a:spcBef>
            </a:pPr>
            <a:r>
              <a:rPr lang="en-US" sz="2000" b="1" i="1" dirty="0" smtClean="0">
                <a:solidFill>
                  <a:srgbClr val="C00000"/>
                </a:solidFill>
              </a:rPr>
              <a:t>Red flag</a:t>
            </a:r>
            <a:r>
              <a:rPr lang="en-US" sz="2000" dirty="0" smtClean="0">
                <a:solidFill>
                  <a:srgbClr val="2F2B20"/>
                </a:solidFill>
              </a:rPr>
              <a:t>: Number of victims served is less than the number of victims partially served. If correct, provide an explanation in Question 63. </a:t>
            </a:r>
            <a:endParaRPr lang="en-US" sz="2000" dirty="0">
              <a:solidFill>
                <a:srgbClr val="2F2B20"/>
              </a:solidFill>
            </a:endParaRPr>
          </a:p>
        </p:txBody>
      </p:sp>
      <p:pic>
        <p:nvPicPr>
          <p:cNvPr id="8" name="Picture 2" descr="C:\Documents and Settings\je1\Local Settings\Temporary Internet Files\Content.IE5\54IMT6FM\MC90043474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80145"/>
            <a:ext cx="1382713" cy="138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2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p:cTn id="5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 calcmode="lin" valueType="num">
                                      <p:cBhvr>
                                        <p:cTn id="6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br>
              <a:rPr lang="en-US" sz="3200" b="1" dirty="0">
                <a:solidFill>
                  <a:schemeClr val="accent1"/>
                </a:solidFill>
              </a:rPr>
            </a:br>
            <a:endParaRPr lang="en-US" sz="3200" b="1" dirty="0">
              <a:solidFill>
                <a:srgbClr val="210CBE"/>
              </a:solidFill>
            </a:endParaRPr>
          </a:p>
        </p:txBody>
      </p:sp>
      <p:sp>
        <p:nvSpPr>
          <p:cNvPr id="92163" name="Rectangle 3"/>
          <p:cNvSpPr>
            <a:spLocks noGrp="1" noChangeArrowheads="1"/>
          </p:cNvSpPr>
          <p:nvPr>
            <p:ph idx="1"/>
          </p:nvPr>
        </p:nvSpPr>
        <p:spPr>
          <a:xfrm>
            <a:off x="457200" y="1295400"/>
            <a:ext cx="7924800" cy="5105400"/>
          </a:xfrm>
        </p:spPr>
        <p:txBody>
          <a:bodyPr>
            <a:normAutofit lnSpcReduction="10000"/>
          </a:bodyPr>
          <a:lstStyle/>
          <a:p>
            <a:pPr lvl="0">
              <a:buClr>
                <a:srgbClr val="A9A57C"/>
              </a:buClr>
            </a:pPr>
            <a:r>
              <a:rPr lang="en-US" sz="2400" b="1" dirty="0" smtClean="0"/>
              <a:t>Question 25 </a:t>
            </a:r>
            <a:r>
              <a:rPr lang="en-US" sz="2800" b="1" dirty="0" smtClean="0"/>
              <a:t>–</a:t>
            </a:r>
            <a:r>
              <a:rPr lang="en-US" sz="2400" b="1" dirty="0">
                <a:solidFill>
                  <a:srgbClr val="2F2B20"/>
                </a:solidFill>
              </a:rPr>
              <a:t>Number of Primary Victims Served, Partially Served, and Victims Seeking Services Not </a:t>
            </a:r>
            <a:r>
              <a:rPr lang="en-US" sz="2400" b="1" dirty="0" smtClean="0">
                <a:solidFill>
                  <a:srgbClr val="2F2B20"/>
                </a:solidFill>
              </a:rPr>
              <a:t>Served</a:t>
            </a:r>
            <a:endParaRPr lang="en-US" sz="2800" b="1" dirty="0" smtClean="0"/>
          </a:p>
          <a:p>
            <a:pPr marL="690563" lvl="1" indent="-342900">
              <a:buClrTx/>
              <a:buFont typeface="Calibri" pitchFamily="34" charset="0"/>
              <a:buChar char="−"/>
            </a:pPr>
            <a:r>
              <a:rPr lang="en-US" sz="2400" u="sng" dirty="0" smtClean="0">
                <a:solidFill>
                  <a:prstClr val="black"/>
                </a:solidFill>
              </a:rPr>
              <a:t>Notes to Victims Not  Served</a:t>
            </a:r>
            <a:r>
              <a:rPr lang="en-US" sz="2200" dirty="0" smtClean="0">
                <a:solidFill>
                  <a:prstClr val="black"/>
                </a:solidFill>
              </a:rPr>
              <a:t>:</a:t>
            </a:r>
            <a:endParaRPr lang="en-US" sz="2200" dirty="0">
              <a:solidFill>
                <a:prstClr val="black"/>
              </a:solidFill>
            </a:endParaRPr>
          </a:p>
          <a:p>
            <a:pPr marL="909638"/>
            <a:r>
              <a:rPr lang="en-US" sz="2000" dirty="0" smtClean="0"/>
              <a:t>If a victim/survivor requested a service you do NOT provide under your VAWA grant, do NOT count the person in any category.</a:t>
            </a:r>
          </a:p>
          <a:p>
            <a:pPr marL="909638"/>
            <a:r>
              <a:rPr lang="en-US" sz="2000" dirty="0" smtClean="0"/>
              <a:t>If you contact a victim/survivor to offer services and they do not want services or you cannot locate them, do NOT count them in this section.</a:t>
            </a:r>
          </a:p>
          <a:p>
            <a:pPr marL="909638"/>
            <a:r>
              <a:rPr lang="en-US" sz="2000" dirty="0" smtClean="0"/>
              <a:t>If a victim/survivor chooses to discontinue services once they have begun receiving services, or </a:t>
            </a:r>
            <a:r>
              <a:rPr lang="en-US" sz="2000" dirty="0"/>
              <a:t>m</a:t>
            </a:r>
            <a:r>
              <a:rPr lang="en-US" sz="2000" dirty="0" smtClean="0"/>
              <a:t>oves before completing services begun, </a:t>
            </a:r>
            <a:r>
              <a:rPr lang="en-US" sz="2000" u="sng" dirty="0" smtClean="0"/>
              <a:t>do</a:t>
            </a:r>
            <a:r>
              <a:rPr lang="en-US" sz="2000" dirty="0" smtClean="0"/>
              <a:t> report these victims/survivors as “served.”</a:t>
            </a:r>
          </a:p>
          <a:p>
            <a:pPr marL="1654175" indent="0">
              <a:buClrTx/>
              <a:buNone/>
            </a:pPr>
            <a:endParaRPr lang="en-US" sz="1200" b="1" i="1" dirty="0" smtClean="0">
              <a:solidFill>
                <a:srgbClr val="C00000"/>
              </a:solidFill>
            </a:endParaRPr>
          </a:p>
          <a:p>
            <a:pPr marL="1654175" indent="0">
              <a:buClrTx/>
              <a:buNone/>
            </a:pPr>
            <a:r>
              <a:rPr lang="en-US" sz="2000" b="1" i="1" dirty="0" smtClean="0">
                <a:solidFill>
                  <a:srgbClr val="C00000"/>
                </a:solidFill>
              </a:rPr>
              <a:t>Red Flag</a:t>
            </a:r>
            <a:r>
              <a:rPr lang="en-US" sz="2000" dirty="0" smtClean="0"/>
              <a:t>:</a:t>
            </a:r>
            <a:r>
              <a:rPr lang="en-US" sz="2000" b="1" i="1" dirty="0" smtClean="0"/>
              <a:t> </a:t>
            </a:r>
            <a:r>
              <a:rPr lang="en-US" sz="2000" dirty="0" smtClean="0"/>
              <a:t> the total number of victims reported as not served is more than 20% of the total number of victims seeking services (served and partially served). Provide explanation if the numbers are correct in Question 63.</a:t>
            </a:r>
            <a:endParaRPr lang="en-US" sz="2000" b="1" i="1" dirty="0" smtClean="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8195" name="Picture 3" descr="C:\Documents and Settings\je1\Local Settings\Temporary Internet Files\Content.IE5\54IMT6FM\MC90043474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29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27157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fade">
                                      <p:cBhvr>
                                        <p:cTn id="7" dur="1000"/>
                                        <p:tgtEl>
                                          <p:spTgt spid="92163">
                                            <p:txEl>
                                              <p:pRg st="1" end="1"/>
                                            </p:txEl>
                                          </p:spTgt>
                                        </p:tgtEl>
                                      </p:cBhvr>
                                    </p:animEffect>
                                    <p:anim calcmode="lin" valueType="num">
                                      <p:cBhvr>
                                        <p:cTn id="8" dur="10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2163">
                                            <p:txEl>
                                              <p:pRg st="2" end="2"/>
                                            </p:txEl>
                                          </p:spTgt>
                                        </p:tgtEl>
                                        <p:attrNameLst>
                                          <p:attrName>style.visibility</p:attrName>
                                        </p:attrNameLst>
                                      </p:cBhvr>
                                      <p:to>
                                        <p:strVal val="visible"/>
                                      </p:to>
                                    </p:set>
                                    <p:animEffect transition="in" filter="randombar(horizontal)">
                                      <p:cBhvr>
                                        <p:cTn id="14" dur="500"/>
                                        <p:tgtEl>
                                          <p:spTgt spid="9216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Effect transition="in" filter="randombar(horizontal)">
                                      <p:cBhvr>
                                        <p:cTn id="19" dur="500"/>
                                        <p:tgtEl>
                                          <p:spTgt spid="921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2163">
                                            <p:txEl>
                                              <p:pRg st="4" end="4"/>
                                            </p:txEl>
                                          </p:spTgt>
                                        </p:tgtEl>
                                        <p:attrNameLst>
                                          <p:attrName>style.visibility</p:attrName>
                                        </p:attrNameLst>
                                      </p:cBhvr>
                                      <p:to>
                                        <p:strVal val="visible"/>
                                      </p:to>
                                    </p:set>
                                    <p:animEffect transition="in" filter="randombar(horizontal)">
                                      <p:cBhvr>
                                        <p:cTn id="24" dur="500"/>
                                        <p:tgtEl>
                                          <p:spTgt spid="9216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anim calcmode="lin" valueType="num">
                                      <p:cBhvr>
                                        <p:cTn id="29" dur="1000" fill="hold"/>
                                        <p:tgtEl>
                                          <p:spTgt spid="8195"/>
                                        </p:tgtEl>
                                        <p:attrNameLst>
                                          <p:attrName>ppt_w</p:attrName>
                                        </p:attrNameLst>
                                      </p:cBhvr>
                                      <p:tavLst>
                                        <p:tav tm="0">
                                          <p:val>
                                            <p:fltVal val="0"/>
                                          </p:val>
                                        </p:tav>
                                        <p:tav tm="100000">
                                          <p:val>
                                            <p:strVal val="#ppt_w"/>
                                          </p:val>
                                        </p:tav>
                                      </p:tavLst>
                                    </p:anim>
                                    <p:anim calcmode="lin" valueType="num">
                                      <p:cBhvr>
                                        <p:cTn id="30" dur="1000" fill="hold"/>
                                        <p:tgtEl>
                                          <p:spTgt spid="8195"/>
                                        </p:tgtEl>
                                        <p:attrNameLst>
                                          <p:attrName>ppt_h</p:attrName>
                                        </p:attrNameLst>
                                      </p:cBhvr>
                                      <p:tavLst>
                                        <p:tav tm="0">
                                          <p:val>
                                            <p:fltVal val="0"/>
                                          </p:val>
                                        </p:tav>
                                        <p:tav tm="100000">
                                          <p:val>
                                            <p:strVal val="#ppt_h"/>
                                          </p:val>
                                        </p:tav>
                                      </p:tavLst>
                                    </p:anim>
                                    <p:anim calcmode="lin" valueType="num">
                                      <p:cBhvr>
                                        <p:cTn id="31" dur="1000" fill="hold"/>
                                        <p:tgtEl>
                                          <p:spTgt spid="8195"/>
                                        </p:tgtEl>
                                        <p:attrNameLst>
                                          <p:attrName>style.rotation</p:attrName>
                                        </p:attrNameLst>
                                      </p:cBhvr>
                                      <p:tavLst>
                                        <p:tav tm="0">
                                          <p:val>
                                            <p:fltVal val="90"/>
                                          </p:val>
                                        </p:tav>
                                        <p:tav tm="100000">
                                          <p:val>
                                            <p:fltVal val="0"/>
                                          </p:val>
                                        </p:tav>
                                      </p:tavLst>
                                    </p:anim>
                                    <p:animEffect transition="in" filter="fade">
                                      <p:cBhvr>
                                        <p:cTn id="32" dur="1000"/>
                                        <p:tgtEl>
                                          <p:spTgt spid="819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 calcmode="lin" valueType="num">
                                      <p:cBhvr>
                                        <p:cTn id="37" dur="500" fill="hold"/>
                                        <p:tgtEl>
                                          <p:spTgt spid="921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216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a:solidFill>
                  <a:srgbClr val="547E5B"/>
                </a:solidFill>
              </a:rPr>
              <a:t>The Muskie Report</a:t>
            </a:r>
          </a:p>
        </p:txBody>
      </p:sp>
      <p:sp>
        <p:nvSpPr>
          <p:cNvPr id="9219" name="Rectangle 3"/>
          <p:cNvSpPr>
            <a:spLocks noGrp="1" noChangeArrowheads="1"/>
          </p:cNvSpPr>
          <p:nvPr>
            <p:ph idx="1"/>
          </p:nvPr>
        </p:nvSpPr>
        <p:spPr>
          <a:xfrm>
            <a:off x="517525" y="1524000"/>
            <a:ext cx="7620000" cy="5078082"/>
          </a:xfrm>
        </p:spPr>
        <p:txBody>
          <a:bodyPr/>
          <a:lstStyle/>
          <a:p>
            <a:r>
              <a:rPr lang="en-US" dirty="0"/>
              <a:t>To meet this Congressional reporting </a:t>
            </a:r>
            <a:endParaRPr lang="en-US" dirty="0" smtClean="0"/>
          </a:p>
          <a:p>
            <a:pPr marL="346075" indent="0">
              <a:buNone/>
            </a:pPr>
            <a:r>
              <a:rPr lang="en-US" dirty="0" smtClean="0"/>
              <a:t>requirement</a:t>
            </a:r>
            <a:r>
              <a:rPr lang="en-US" dirty="0"/>
              <a:t>, </a:t>
            </a:r>
            <a:r>
              <a:rPr lang="en-US" dirty="0" smtClean="0"/>
              <a:t>OVW </a:t>
            </a:r>
            <a:r>
              <a:rPr lang="en-US" dirty="0"/>
              <a:t>requires an Annual </a:t>
            </a:r>
            <a:endParaRPr lang="en-US" dirty="0" smtClean="0"/>
          </a:p>
          <a:p>
            <a:pPr marL="346075" indent="0">
              <a:buNone/>
            </a:pPr>
            <a:r>
              <a:rPr lang="en-US" dirty="0" smtClean="0"/>
              <a:t>Progress </a:t>
            </a:r>
            <a:r>
              <a:rPr lang="en-US" dirty="0"/>
              <a:t>Report for the </a:t>
            </a:r>
            <a:r>
              <a:rPr lang="en-US" dirty="0" smtClean="0"/>
              <a:t>STOP </a:t>
            </a:r>
            <a:r>
              <a:rPr lang="en-US" dirty="0"/>
              <a:t>VAWA Grant</a:t>
            </a:r>
            <a:r>
              <a:rPr lang="en-US" dirty="0" smtClean="0"/>
              <a:t>.</a:t>
            </a:r>
          </a:p>
          <a:p>
            <a:pPr>
              <a:spcBef>
                <a:spcPts val="1800"/>
              </a:spcBef>
            </a:pPr>
            <a:r>
              <a:rPr lang="en-US" dirty="0" smtClean="0"/>
              <a:t>The </a:t>
            </a:r>
            <a:r>
              <a:rPr lang="en-US" dirty="0"/>
              <a:t>Muskie School of Public Service </a:t>
            </a:r>
            <a:endParaRPr lang="en-US" dirty="0" smtClean="0"/>
          </a:p>
          <a:p>
            <a:pPr marL="346075" indent="0">
              <a:buNone/>
            </a:pPr>
            <a:r>
              <a:rPr lang="en-US" dirty="0" smtClean="0"/>
              <a:t>developed the </a:t>
            </a:r>
            <a:r>
              <a:rPr lang="en-US" dirty="0"/>
              <a:t>required report</a:t>
            </a:r>
            <a:r>
              <a:rPr lang="en-US" dirty="0" smtClean="0"/>
              <a:t>.</a:t>
            </a:r>
          </a:p>
          <a:p>
            <a:pPr lvl="0">
              <a:spcBef>
                <a:spcPts val="1800"/>
              </a:spcBef>
              <a:buClr>
                <a:srgbClr val="A9A57C"/>
              </a:buClr>
            </a:pPr>
            <a:r>
              <a:rPr lang="en-US" dirty="0" smtClean="0">
                <a:solidFill>
                  <a:srgbClr val="2F2B20"/>
                </a:solidFill>
              </a:rPr>
              <a:t>Report submission:</a:t>
            </a:r>
          </a:p>
          <a:p>
            <a:pPr marL="346075" lvl="0" indent="0">
              <a:buClr>
                <a:srgbClr val="A9A57C"/>
              </a:buClr>
              <a:buNone/>
            </a:pPr>
            <a:r>
              <a:rPr lang="en-US" sz="2000" dirty="0" smtClean="0">
                <a:solidFill>
                  <a:srgbClr val="2F2B20"/>
                </a:solidFill>
              </a:rPr>
              <a:t>STOP subgrantee </a:t>
            </a:r>
            <a:endParaRPr lang="en-US" sz="2000" dirty="0">
              <a:solidFill>
                <a:srgbClr val="2F2B20"/>
              </a:solidFill>
            </a:endParaRPr>
          </a:p>
          <a:p>
            <a:pPr indent="4763">
              <a:buFont typeface="Wingdings" pitchFamily="2" charset="2"/>
              <a:buNone/>
            </a:pPr>
            <a:r>
              <a:rPr lang="en-US" sz="2000" dirty="0" smtClean="0"/>
              <a:t>State STOP Administrator </a:t>
            </a:r>
          </a:p>
          <a:p>
            <a:pPr indent="4763">
              <a:buFont typeface="Wingdings" pitchFamily="2" charset="2"/>
              <a:buNone/>
            </a:pPr>
            <a:r>
              <a:rPr lang="en-US" sz="2000" dirty="0" smtClean="0"/>
              <a:t>OVW </a:t>
            </a:r>
          </a:p>
          <a:p>
            <a:pPr indent="4763">
              <a:buFont typeface="Wingdings" pitchFamily="2" charset="2"/>
              <a:buNone/>
            </a:pPr>
            <a:r>
              <a:rPr lang="en-US" sz="2000" dirty="0" smtClean="0"/>
              <a:t>Muskie – VAWA MEI</a:t>
            </a:r>
            <a:r>
              <a:rPr lang="en-US" dirty="0" smtClean="0"/>
              <a:t> </a:t>
            </a:r>
          </a:p>
          <a:p>
            <a:pPr indent="4763">
              <a:buFont typeface="Wingdings" pitchFamily="2" charset="2"/>
              <a:buNone/>
            </a:pPr>
            <a:endParaRPr lang="en-US" dirty="0"/>
          </a:p>
        </p:txBody>
      </p:sp>
      <p:pic>
        <p:nvPicPr>
          <p:cNvPr id="2" name="Picture 2" descr="C:\Documents and Settings\je1\Local Settings\Temporary Internet Files\Content.IE5\LY231U0W\MP9004011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229" y="1505744"/>
            <a:ext cx="175260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flipV="1">
            <a:off x="2908628" y="4376565"/>
            <a:ext cx="457200" cy="20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261" y="4666456"/>
            <a:ext cx="48736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flipV="1">
            <a:off x="1643743" y="5094006"/>
            <a:ext cx="457200" cy="20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Right Arrow 4"/>
          <p:cNvSpPr/>
          <p:nvPr/>
        </p:nvSpPr>
        <p:spPr>
          <a:xfrm rot="10500785">
            <a:off x="3188790" y="5014314"/>
            <a:ext cx="524035" cy="6080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104572" y="5826252"/>
            <a:ext cx="1752601" cy="535531"/>
          </a:xfrm>
          <a:prstGeom prst="rect">
            <a:avLst/>
          </a:prstGeom>
          <a:noFill/>
        </p:spPr>
        <p:txBody>
          <a:bodyPr wrap="square" rtlCol="0">
            <a:spAutoFit/>
          </a:bodyPr>
          <a:lstStyle/>
          <a:p>
            <a:pPr>
              <a:lnSpc>
                <a:spcPct val="80000"/>
              </a:lnSpc>
            </a:pPr>
            <a:r>
              <a:rPr lang="en-US" dirty="0" smtClean="0">
                <a:solidFill>
                  <a:srgbClr val="C00000"/>
                </a:solidFill>
              </a:rPr>
              <a:t>Red flag reports generated</a:t>
            </a:r>
            <a:endParaRPr lang="en-US" dirty="0">
              <a:solidFill>
                <a:srgbClr val="C00000"/>
              </a:solidFill>
            </a:endParaRPr>
          </a:p>
        </p:txBody>
      </p:sp>
      <p:pic>
        <p:nvPicPr>
          <p:cNvPr id="1026" name="Picture 2" descr="C:\Documents and Settings\je1\Local Settings\Temporary Internet Files\Content.IE5\54IMT6FM\MC90043474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518" y="5755358"/>
            <a:ext cx="606425" cy="6064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279476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1000"/>
                                        <p:tgtEl>
                                          <p:spTgt spid="9219">
                                            <p:txEl>
                                              <p:pRg st="1" end="1"/>
                                            </p:txEl>
                                          </p:spTgt>
                                        </p:tgtEl>
                                      </p:cBhvr>
                                    </p:animEffect>
                                    <p:anim calcmode="lin" valueType="num">
                                      <p:cBhvr>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anim calcmode="lin" valueType="num">
                                      <p:cBhvr>
                                        <p:cTn id="1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9"/>
                                          </p:stCondLst>
                                        </p:cTn>
                                        <p:tgtEl>
                                          <p:spTgt spid="2"/>
                                        </p:tgtEl>
                                        <p:attrNameLst>
                                          <p:attrName>style.visibility</p:attrName>
                                        </p:attrNameLst>
                                      </p:cBhvr>
                                      <p:to>
                                        <p:strVal val="visible"/>
                                      </p:to>
                                    </p:set>
                                  </p:childTnLst>
                                </p:cTn>
                              </p:par>
                              <p:par>
                                <p:cTn id="22" presetID="42" presetClass="entr" presetSubtype="0" fill="hold"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fade">
                                      <p:cBhvr>
                                        <p:cTn id="24" dur="1000"/>
                                        <p:tgtEl>
                                          <p:spTgt spid="9219">
                                            <p:txEl>
                                              <p:pRg st="3" end="3"/>
                                            </p:txEl>
                                          </p:spTgt>
                                        </p:tgtEl>
                                      </p:cBhvr>
                                    </p:animEffect>
                                    <p:anim calcmode="lin" valueType="num">
                                      <p:cBhvr>
                                        <p:cTn id="2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Effect transition="in" filter="fade">
                                      <p:cBhvr>
                                        <p:cTn id="29" dur="1000"/>
                                        <p:tgtEl>
                                          <p:spTgt spid="9219">
                                            <p:txEl>
                                              <p:pRg st="4" end="4"/>
                                            </p:txEl>
                                          </p:spTgt>
                                        </p:tgtEl>
                                      </p:cBhvr>
                                    </p:animEffect>
                                    <p:anim calcmode="lin" valueType="num">
                                      <p:cBhvr>
                                        <p:cTn id="30"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1000"/>
                                        <p:tgtEl>
                                          <p:spTgt spid="9219">
                                            <p:txEl>
                                              <p:pRg st="5" end="5"/>
                                            </p:txEl>
                                          </p:spTgt>
                                        </p:tgtEl>
                                      </p:cBhvr>
                                    </p:animEffect>
                                    <p:anim calcmode="lin" valueType="num">
                                      <p:cBhvr>
                                        <p:cTn id="3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Effect transition="in" filter="fade">
                                      <p:cBhvr>
                                        <p:cTn id="41" dur="1000"/>
                                        <p:tgtEl>
                                          <p:spTgt spid="9219">
                                            <p:txEl>
                                              <p:pRg st="6" end="6"/>
                                            </p:txEl>
                                          </p:spTgt>
                                        </p:tgtEl>
                                      </p:cBhvr>
                                    </p:animEffect>
                                    <p:anim calcmode="lin" valueType="num">
                                      <p:cBhvr>
                                        <p:cTn id="42"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Effect transition="in" filter="fade">
                                      <p:cBhvr>
                                        <p:cTn id="46" dur="1000"/>
                                        <p:tgtEl>
                                          <p:spTgt spid="9219">
                                            <p:txEl>
                                              <p:pRg st="7" end="7"/>
                                            </p:txEl>
                                          </p:spTgt>
                                        </p:tgtEl>
                                      </p:cBhvr>
                                    </p:animEffect>
                                    <p:anim calcmode="lin" valueType="num">
                                      <p:cBhvr>
                                        <p:cTn id="47"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9219">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fade">
                                      <p:cBhvr>
                                        <p:cTn id="56" dur="1000"/>
                                        <p:tgtEl>
                                          <p:spTgt spid="4098"/>
                                        </p:tgtEl>
                                      </p:cBhvr>
                                    </p:animEffect>
                                    <p:anim calcmode="lin" valueType="num">
                                      <p:cBhvr>
                                        <p:cTn id="57" dur="1000" fill="hold"/>
                                        <p:tgtEl>
                                          <p:spTgt spid="4098"/>
                                        </p:tgtEl>
                                        <p:attrNameLst>
                                          <p:attrName>ppt_x</p:attrName>
                                        </p:attrNameLst>
                                      </p:cBhvr>
                                      <p:tavLst>
                                        <p:tav tm="0">
                                          <p:val>
                                            <p:strVal val="#ppt_x"/>
                                          </p:val>
                                        </p:tav>
                                        <p:tav tm="100000">
                                          <p:val>
                                            <p:strVal val="#ppt_x"/>
                                          </p:val>
                                        </p:tav>
                                      </p:tavLst>
                                    </p:anim>
                                    <p:anim calcmode="lin" valueType="num">
                                      <p:cBhvr>
                                        <p:cTn id="58" dur="1000" fill="hold"/>
                                        <p:tgtEl>
                                          <p:spTgt spid="409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219">
                                            <p:txEl>
                                              <p:pRg st="9" end="9"/>
                                            </p:txEl>
                                          </p:spTgt>
                                        </p:tgtEl>
                                        <p:attrNameLst>
                                          <p:attrName>style.visibility</p:attrName>
                                        </p:attrNameLst>
                                      </p:cBhvr>
                                      <p:to>
                                        <p:strVal val="visible"/>
                                      </p:to>
                                    </p:set>
                                    <p:animEffect transition="in" filter="fade">
                                      <p:cBhvr>
                                        <p:cTn id="61" dur="1000"/>
                                        <p:tgtEl>
                                          <p:spTgt spid="9219">
                                            <p:txEl>
                                              <p:pRg st="9" end="9"/>
                                            </p:txEl>
                                          </p:spTgt>
                                        </p:tgtEl>
                                      </p:cBhvr>
                                    </p:animEffect>
                                    <p:anim calcmode="lin" valueType="num">
                                      <p:cBhvr>
                                        <p:cTn id="62"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9219">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219">
                                            <p:txEl>
                                              <p:pRg st="8" end="8"/>
                                            </p:txEl>
                                          </p:spTgt>
                                        </p:tgtEl>
                                        <p:attrNameLst>
                                          <p:attrName>style.visibility</p:attrName>
                                        </p:attrNameLst>
                                      </p:cBhvr>
                                      <p:to>
                                        <p:strVal val="visible"/>
                                      </p:to>
                                    </p:set>
                                    <p:animEffect transition="in" filter="fade">
                                      <p:cBhvr>
                                        <p:cTn id="66" dur="1000"/>
                                        <p:tgtEl>
                                          <p:spTgt spid="9219">
                                            <p:txEl>
                                              <p:pRg st="8" end="8"/>
                                            </p:txEl>
                                          </p:spTgt>
                                        </p:tgtEl>
                                      </p:cBhvr>
                                    </p:animEffect>
                                    <p:anim calcmode="lin" valueType="num">
                                      <p:cBhvr>
                                        <p:cTn id="67"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1000" fill="hold"/>
                                        <p:tgtEl>
                                          <p:spTgt spid="1026"/>
                                        </p:tgtEl>
                                        <p:attrNameLst>
                                          <p:attrName>ppt_w</p:attrName>
                                        </p:attrNameLst>
                                      </p:cBhvr>
                                      <p:tavLst>
                                        <p:tav tm="0">
                                          <p:val>
                                            <p:fltVal val="0"/>
                                          </p:val>
                                        </p:tav>
                                        <p:tav tm="100000">
                                          <p:val>
                                            <p:strVal val="#ppt_w"/>
                                          </p:val>
                                        </p:tav>
                                      </p:tavLst>
                                    </p:anim>
                                    <p:anim calcmode="lin" valueType="num">
                                      <p:cBhvr>
                                        <p:cTn id="85" dur="1000" fill="hold"/>
                                        <p:tgtEl>
                                          <p:spTgt spid="1026"/>
                                        </p:tgtEl>
                                        <p:attrNameLst>
                                          <p:attrName>ppt_h</p:attrName>
                                        </p:attrNameLst>
                                      </p:cBhvr>
                                      <p:tavLst>
                                        <p:tav tm="0">
                                          <p:val>
                                            <p:fltVal val="0"/>
                                          </p:val>
                                        </p:tav>
                                        <p:tav tm="100000">
                                          <p:val>
                                            <p:strVal val="#ppt_h"/>
                                          </p:val>
                                        </p:tav>
                                      </p:tavLst>
                                    </p:anim>
                                    <p:anim calcmode="lin" valueType="num">
                                      <p:cBhvr>
                                        <p:cTn id="86"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000"/>
                            </p:stCondLst>
                            <p:childTnLst>
                              <p:par>
                                <p:cTn id="89" presetID="15" presetClass="entr" presetSubtype="0"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1143000"/>
          </a:xfrm>
        </p:spPr>
        <p:txBody>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21507" name="Rectangle 3"/>
          <p:cNvSpPr>
            <a:spLocks noGrp="1" noChangeArrowheads="1"/>
          </p:cNvSpPr>
          <p:nvPr>
            <p:ph idx="1"/>
          </p:nvPr>
        </p:nvSpPr>
        <p:spPr>
          <a:xfrm>
            <a:off x="457200" y="1371600"/>
            <a:ext cx="7620000" cy="5029200"/>
          </a:xfrm>
        </p:spPr>
        <p:txBody>
          <a:bodyPr>
            <a:normAutofit fontScale="77500" lnSpcReduction="20000"/>
          </a:bodyPr>
          <a:lstStyle/>
          <a:p>
            <a:r>
              <a:rPr lang="en-US" sz="3400" b="1" dirty="0"/>
              <a:t>Question 26 – Number of Secondary Victims Served</a:t>
            </a:r>
          </a:p>
          <a:p>
            <a:pPr marL="639763" lvl="1" indent="-292100">
              <a:buClrTx/>
              <a:buFont typeface="Calibri" pitchFamily="34" charset="0"/>
              <a:buChar char="−"/>
            </a:pPr>
            <a:r>
              <a:rPr lang="en-US" sz="2800" dirty="0"/>
              <a:t>Report </a:t>
            </a:r>
            <a:r>
              <a:rPr lang="en-US" sz="2800" dirty="0">
                <a:solidFill>
                  <a:prstClr val="black"/>
                </a:solidFill>
              </a:rPr>
              <a:t>an </a:t>
            </a:r>
            <a:r>
              <a:rPr lang="en-US" sz="2800" u="sng" dirty="0" smtClean="0">
                <a:solidFill>
                  <a:prstClr val="black"/>
                </a:solidFill>
              </a:rPr>
              <a:t>unduplicated</a:t>
            </a:r>
            <a:r>
              <a:rPr lang="en-US" sz="2800" dirty="0" smtClean="0">
                <a:solidFill>
                  <a:prstClr val="black"/>
                </a:solidFill>
              </a:rPr>
              <a:t> count of </a:t>
            </a:r>
            <a:r>
              <a:rPr lang="en-US" sz="2800" dirty="0" smtClean="0"/>
              <a:t>secondary victims who sought or received VAWA-funded services. </a:t>
            </a:r>
          </a:p>
          <a:p>
            <a:pPr marL="639763" lvl="1" indent="-292100">
              <a:buClrTx/>
              <a:buFont typeface="Calibri" pitchFamily="34" charset="0"/>
              <a:buChar char="−"/>
            </a:pPr>
            <a:r>
              <a:rPr lang="en-US" sz="2800" dirty="0" smtClean="0"/>
              <a:t>Secondary victims must be indirectly affected by the victimization; it is not enough that they are related to a victim/survivor who received VAWA services.</a:t>
            </a:r>
          </a:p>
          <a:p>
            <a:pPr marL="639763" lvl="1" indent="-292100">
              <a:buClrTx/>
              <a:buFont typeface="Calibri" pitchFamily="34" charset="0"/>
              <a:buChar char="−"/>
            </a:pPr>
            <a:r>
              <a:rPr lang="en-US" sz="2800" dirty="0" smtClean="0"/>
              <a:t>Secondary victims should correspond to the type of victimization </a:t>
            </a:r>
            <a:r>
              <a:rPr lang="en-US" sz="2800" dirty="0"/>
              <a:t>of the primary </a:t>
            </a:r>
            <a:r>
              <a:rPr lang="en-US" sz="2800" dirty="0" smtClean="0"/>
              <a:t>victim reported in Question 25.</a:t>
            </a:r>
          </a:p>
          <a:p>
            <a:endParaRPr lang="en-US" b="1" dirty="0" smtClean="0"/>
          </a:p>
          <a:p>
            <a:r>
              <a:rPr lang="en-US" sz="3400" b="1" dirty="0" smtClean="0"/>
              <a:t>Question </a:t>
            </a:r>
            <a:r>
              <a:rPr lang="en-US" sz="3400" b="1" dirty="0"/>
              <a:t>27 – Reason Not Served/Partially Served</a:t>
            </a:r>
          </a:p>
          <a:p>
            <a:pPr lvl="1">
              <a:buClrTx/>
              <a:buFont typeface="Calibri" pitchFamily="34" charset="0"/>
              <a:buChar char="−"/>
            </a:pPr>
            <a:r>
              <a:rPr lang="en-US" sz="2800" u="sng" dirty="0"/>
              <a:t>Avoid the other category if at all possible.</a:t>
            </a:r>
          </a:p>
          <a:p>
            <a:pPr marL="919163" lvl="1" indent="0">
              <a:buClrTx/>
              <a:buNone/>
            </a:pPr>
            <a:endParaRPr lang="en-US" sz="1500" dirty="0"/>
          </a:p>
          <a:p>
            <a:pPr marL="1384300" lvl="1" indent="0">
              <a:buClrTx/>
              <a:buNone/>
            </a:pPr>
            <a:r>
              <a:rPr lang="en-US" sz="2800" b="1" i="1" dirty="0" smtClean="0">
                <a:solidFill>
                  <a:srgbClr val="C00000"/>
                </a:solidFill>
              </a:rPr>
              <a:t>Red Flag</a:t>
            </a:r>
            <a:r>
              <a:rPr lang="en-US" sz="2800" dirty="0" smtClean="0"/>
              <a:t>: Inappropriate </a:t>
            </a:r>
            <a:r>
              <a:rPr lang="en-US" sz="2800" dirty="0"/>
              <a:t>Use of </a:t>
            </a:r>
            <a:r>
              <a:rPr lang="en-US" sz="2800" dirty="0" smtClean="0"/>
              <a:t>Other - </a:t>
            </a:r>
            <a:r>
              <a:rPr lang="en-US" sz="2600" dirty="0" smtClean="0"/>
              <a:t>“victim </a:t>
            </a:r>
            <a:r>
              <a:rPr lang="en-US" sz="2600" dirty="0"/>
              <a:t>didn’t </a:t>
            </a:r>
            <a:r>
              <a:rPr lang="en-US" sz="2600" dirty="0" smtClean="0"/>
              <a:t>show”, “victim </a:t>
            </a:r>
            <a:r>
              <a:rPr lang="en-US" sz="2600" dirty="0"/>
              <a:t>refused </a:t>
            </a:r>
            <a:r>
              <a:rPr lang="en-US" sz="2600" dirty="0" smtClean="0"/>
              <a:t>services”, “services not provided by program”, “could not locate victim”; victim probably should not </a:t>
            </a:r>
            <a:r>
              <a:rPr lang="en-US" sz="2600" dirty="0"/>
              <a:t>be counted at all. </a:t>
            </a:r>
          </a:p>
          <a:p>
            <a:pPr marL="914400" lvl="2" indent="0">
              <a:buNone/>
            </a:pPr>
            <a:endParaRPr lang="en-US" dirty="0"/>
          </a:p>
          <a:p>
            <a:pPr lvl="1"/>
            <a:endParaRPr lang="en-US"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9218" name="Picture 2" descr="C:\Documents and Settings\je1\Local Settings\Temporary Internet Files\Content.IE5\54IMT6FM\MC90043474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1084262" cy="1084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32645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 calcmode="lin" valueType="num">
                                      <p:cBhvr>
                                        <p:cTn id="35" dur="1000" fill="hold"/>
                                        <p:tgtEl>
                                          <p:spTgt spid="9218"/>
                                        </p:tgtEl>
                                        <p:attrNameLst>
                                          <p:attrName>ppt_w</p:attrName>
                                        </p:attrNameLst>
                                      </p:cBhvr>
                                      <p:tavLst>
                                        <p:tav tm="0">
                                          <p:val>
                                            <p:fltVal val="0"/>
                                          </p:val>
                                        </p:tav>
                                        <p:tav tm="100000">
                                          <p:val>
                                            <p:strVal val="#ppt_w"/>
                                          </p:val>
                                        </p:tav>
                                      </p:tavLst>
                                    </p:anim>
                                    <p:anim calcmode="lin" valueType="num">
                                      <p:cBhvr>
                                        <p:cTn id="36" dur="1000" fill="hold"/>
                                        <p:tgtEl>
                                          <p:spTgt spid="9218"/>
                                        </p:tgtEl>
                                        <p:attrNameLst>
                                          <p:attrName>ppt_h</p:attrName>
                                        </p:attrNameLst>
                                      </p:cBhvr>
                                      <p:tavLst>
                                        <p:tav tm="0">
                                          <p:val>
                                            <p:fltVal val="0"/>
                                          </p:val>
                                        </p:tav>
                                        <p:tav tm="100000">
                                          <p:val>
                                            <p:strVal val="#ppt_h"/>
                                          </p:val>
                                        </p:tav>
                                      </p:tavLst>
                                    </p:anim>
                                    <p:anim calcmode="lin" valueType="num">
                                      <p:cBhvr>
                                        <p:cTn id="37" dur="1000" fill="hold"/>
                                        <p:tgtEl>
                                          <p:spTgt spid="9218"/>
                                        </p:tgtEl>
                                        <p:attrNameLst>
                                          <p:attrName>style.rotation</p:attrName>
                                        </p:attrNameLst>
                                      </p:cBhvr>
                                      <p:tavLst>
                                        <p:tav tm="0">
                                          <p:val>
                                            <p:fltVal val="90"/>
                                          </p:val>
                                        </p:tav>
                                        <p:tav tm="100000">
                                          <p:val>
                                            <p:fltVal val="0"/>
                                          </p:val>
                                        </p:tav>
                                      </p:tavLst>
                                    </p:anim>
                                    <p:animEffect transition="in" filter="fade">
                                      <p:cBhvr>
                                        <p:cTn id="38" dur="1000"/>
                                        <p:tgtEl>
                                          <p:spTgt spid="92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 calcmode="lin" valueType="num">
                                      <p:cBhvr>
                                        <p:cTn id="43" dur="500" fill="hold"/>
                                        <p:tgtEl>
                                          <p:spTgt spid="21507">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21507">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23555" name="Rectangle 3"/>
          <p:cNvSpPr>
            <a:spLocks noGrp="1" noChangeArrowheads="1"/>
          </p:cNvSpPr>
          <p:nvPr>
            <p:ph idx="1"/>
          </p:nvPr>
        </p:nvSpPr>
        <p:spPr>
          <a:xfrm>
            <a:off x="381000" y="1295400"/>
            <a:ext cx="8077200" cy="4754563"/>
          </a:xfrm>
        </p:spPr>
        <p:txBody>
          <a:bodyPr>
            <a:normAutofit fontScale="92500" lnSpcReduction="20000"/>
          </a:bodyPr>
          <a:lstStyle/>
          <a:p>
            <a:pPr marL="0" indent="0">
              <a:buNone/>
            </a:pPr>
            <a:endParaRPr lang="en-US" sz="1200" dirty="0" smtClean="0"/>
          </a:p>
          <a:p>
            <a:pPr>
              <a:spcBef>
                <a:spcPts val="0"/>
              </a:spcBef>
            </a:pPr>
            <a:r>
              <a:rPr lang="en-US" sz="2800" b="1" dirty="0" smtClean="0"/>
              <a:t>Question </a:t>
            </a:r>
            <a:r>
              <a:rPr lang="en-US" sz="2800" b="1" dirty="0"/>
              <a:t>28 – </a:t>
            </a:r>
            <a:r>
              <a:rPr lang="en-US" sz="2800" b="1" dirty="0" smtClean="0"/>
              <a:t>Demographics</a:t>
            </a:r>
          </a:p>
          <a:p>
            <a:pPr marL="114300" indent="0">
              <a:spcBef>
                <a:spcPts val="0"/>
              </a:spcBef>
              <a:buNone/>
            </a:pPr>
            <a:endParaRPr lang="en-US" sz="1300" dirty="0" smtClean="0"/>
          </a:p>
          <a:p>
            <a:pPr indent="0">
              <a:spcBef>
                <a:spcPts val="0"/>
              </a:spcBef>
              <a:buNone/>
            </a:pPr>
            <a:r>
              <a:rPr lang="en-US" sz="2600" dirty="0" smtClean="0"/>
              <a:t>Include data for both victims served </a:t>
            </a:r>
            <a:r>
              <a:rPr lang="en-US" sz="2600" dirty="0"/>
              <a:t>and partially served (25A + 25B</a:t>
            </a:r>
            <a:r>
              <a:rPr lang="en-US" sz="2600" dirty="0" smtClean="0"/>
              <a:t>)</a:t>
            </a:r>
            <a:endParaRPr lang="en-US" sz="2600" b="1" dirty="0"/>
          </a:p>
          <a:p>
            <a:pPr lvl="1">
              <a:buClrTx/>
              <a:buFont typeface="Calibri" pitchFamily="34" charset="0"/>
              <a:buChar char="−"/>
            </a:pPr>
            <a:r>
              <a:rPr lang="en-US" sz="2600" dirty="0"/>
              <a:t>Race</a:t>
            </a:r>
          </a:p>
          <a:p>
            <a:pPr marL="914400" lvl="2" indent="-290513">
              <a:buClr>
                <a:schemeClr val="accent1"/>
              </a:buClr>
            </a:pPr>
            <a:r>
              <a:rPr lang="en-US" sz="2600" dirty="0"/>
              <a:t>Victims may be counted in more than one category. The total should be equal </a:t>
            </a:r>
            <a:r>
              <a:rPr lang="en-US" sz="2600" dirty="0" smtClean="0"/>
              <a:t>to or greater </a:t>
            </a:r>
            <a:r>
              <a:rPr lang="en-US" sz="2600" dirty="0"/>
              <a:t>than the sum of 25A &amp; 25B.</a:t>
            </a:r>
          </a:p>
          <a:p>
            <a:pPr lvl="1">
              <a:buClrTx/>
              <a:buFont typeface="Calibri" pitchFamily="34" charset="0"/>
              <a:buChar char="−"/>
            </a:pPr>
            <a:r>
              <a:rPr lang="en-US" sz="2600" dirty="0"/>
              <a:t>Gender </a:t>
            </a:r>
          </a:p>
          <a:p>
            <a:pPr marL="914400" lvl="2" indent="-290513">
              <a:buClr>
                <a:schemeClr val="accent1"/>
              </a:buClr>
            </a:pPr>
            <a:r>
              <a:rPr lang="en-US" sz="2600" dirty="0"/>
              <a:t>The total should equal the sum of 25A &amp; 25B</a:t>
            </a:r>
            <a:r>
              <a:rPr lang="en-US" sz="2600" dirty="0" smtClean="0"/>
              <a:t>.</a:t>
            </a:r>
          </a:p>
          <a:p>
            <a:pPr marL="1420813" lvl="2" indent="0">
              <a:buNone/>
              <a:tabLst>
                <a:tab pos="1379538" algn="l"/>
              </a:tabLst>
            </a:pPr>
            <a:endParaRPr lang="en-US" sz="2200" b="1" i="1" dirty="0" smtClean="0">
              <a:solidFill>
                <a:srgbClr val="C00000"/>
              </a:solidFill>
            </a:endParaRPr>
          </a:p>
          <a:p>
            <a:pPr marL="1420813" lvl="2" indent="0">
              <a:buNone/>
              <a:tabLst>
                <a:tab pos="1379538" algn="l"/>
              </a:tabLst>
            </a:pPr>
            <a:r>
              <a:rPr lang="en-US" sz="2400" b="1" i="1" dirty="0" smtClean="0">
                <a:solidFill>
                  <a:srgbClr val="C00000"/>
                </a:solidFill>
              </a:rPr>
              <a:t>Red Flag</a:t>
            </a:r>
            <a:r>
              <a:rPr lang="en-US" sz="2400" i="1" dirty="0" smtClean="0"/>
              <a:t>: </a:t>
            </a:r>
            <a:r>
              <a:rPr lang="en-US" sz="2400" dirty="0" smtClean="0"/>
              <a:t>If male victims/survivors is &gt;10% of the total number reported, confirm accuracy and provide additional information in narrative </a:t>
            </a:r>
            <a:r>
              <a:rPr lang="en-US" sz="2400" dirty="0"/>
              <a:t>Q</a:t>
            </a:r>
            <a:r>
              <a:rPr lang="en-US" sz="2400" dirty="0" smtClean="0"/>
              <a:t>uestion 63.</a:t>
            </a:r>
            <a:endParaRPr lang="en-US" sz="2400"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3074" name="Picture 2" descr="C:\Documents and Settings\je1\Local Settings\Temporary Internet Files\Content.IE5\LY231U0W\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08" y="46482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56000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3555">
                                            <p:txEl>
                                              <p:pRg st="9" end="9"/>
                                            </p:txEl>
                                          </p:spTgt>
                                        </p:tgtEl>
                                        <p:attrNameLst>
                                          <p:attrName>style.visibility</p:attrName>
                                        </p:attrNameLst>
                                      </p:cBhvr>
                                      <p:to>
                                        <p:strVal val="visible"/>
                                      </p:to>
                                    </p:set>
                                    <p:anim calcmode="lin" valueType="num">
                                      <p:cBhvr>
                                        <p:cTn id="27" dur="500" fill="hold"/>
                                        <p:tgtEl>
                                          <p:spTgt spid="23555">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23555">
                                            <p:txEl>
                                              <p:pRg st="9" end="9"/>
                                            </p:txEl>
                                          </p:spTgt>
                                        </p:tgtEl>
                                        <p:attrNameLst>
                                          <p:attrName>ppt_h</p:attrName>
                                        </p:attrNameLst>
                                      </p:cBhvr>
                                      <p:tavLst>
                                        <p:tav tm="0">
                                          <p:val>
                                            <p:fltVal val="0"/>
                                          </p:val>
                                        </p:tav>
                                        <p:tav tm="100000">
                                          <p:val>
                                            <p:strVal val="#ppt_h"/>
                                          </p:val>
                                        </p:tav>
                                      </p:tavLst>
                                    </p:anim>
                                    <p:animEffect transition="in" filter="fade">
                                      <p:cBhvr>
                                        <p:cTn id="29"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94211" name="Rectangle 3"/>
          <p:cNvSpPr>
            <a:spLocks noGrp="1" noChangeArrowheads="1"/>
          </p:cNvSpPr>
          <p:nvPr>
            <p:ph idx="1"/>
          </p:nvPr>
        </p:nvSpPr>
        <p:spPr>
          <a:xfrm>
            <a:off x="457200" y="1371600"/>
            <a:ext cx="7772400" cy="4754563"/>
          </a:xfrm>
        </p:spPr>
        <p:txBody>
          <a:bodyPr>
            <a:normAutofit fontScale="85000" lnSpcReduction="10000"/>
          </a:bodyPr>
          <a:lstStyle/>
          <a:p>
            <a:r>
              <a:rPr lang="en-US" sz="3100" b="1" dirty="0"/>
              <a:t>Question 28 – Demographics</a:t>
            </a:r>
          </a:p>
          <a:p>
            <a:pPr marL="682625" lvl="1" indent="-334963">
              <a:buClrTx/>
              <a:buFont typeface="Calibri" pitchFamily="34" charset="0"/>
              <a:buChar char="−"/>
            </a:pPr>
            <a:r>
              <a:rPr lang="en-US" sz="2800" dirty="0"/>
              <a:t>Age</a:t>
            </a:r>
          </a:p>
          <a:p>
            <a:pPr marL="914400" lvl="2" indent="-231775">
              <a:buClr>
                <a:schemeClr val="accent1"/>
              </a:buClr>
            </a:pPr>
            <a:r>
              <a:rPr lang="en-US" sz="2600" dirty="0"/>
              <a:t>The total should equal the sum of 25A &amp; 25B.</a:t>
            </a:r>
          </a:p>
          <a:p>
            <a:pPr marL="914400" lvl="2" indent="-231775">
              <a:lnSpc>
                <a:spcPct val="110000"/>
              </a:lnSpc>
              <a:spcBef>
                <a:spcPts val="0"/>
              </a:spcBef>
              <a:buClr>
                <a:schemeClr val="accent1"/>
              </a:buClr>
            </a:pPr>
            <a:r>
              <a:rPr lang="en-US" sz="2600" dirty="0"/>
              <a:t>The category of 0-17 has been changed to 0-12 and </a:t>
            </a:r>
            <a:r>
              <a:rPr lang="en-US" sz="2600" dirty="0" smtClean="0"/>
              <a:t>13-17 (you will </a:t>
            </a:r>
            <a:r>
              <a:rPr lang="en-US" sz="2600" dirty="0"/>
              <a:t>not be able to report primary victims in the age category of </a:t>
            </a:r>
            <a:r>
              <a:rPr lang="en-US" sz="2600" dirty="0" smtClean="0"/>
              <a:t>0-12).  Children should not be reported.</a:t>
            </a:r>
            <a:endParaRPr lang="en-US" sz="2600" dirty="0"/>
          </a:p>
          <a:p>
            <a:pPr marL="682625" lvl="1" indent="-334963">
              <a:buClrTx/>
              <a:buFont typeface="Calibri" pitchFamily="34" charset="0"/>
              <a:buChar char="−"/>
            </a:pPr>
            <a:r>
              <a:rPr lang="en-US" sz="2800" dirty="0" smtClean="0"/>
              <a:t>Other Demographics</a:t>
            </a:r>
          </a:p>
          <a:p>
            <a:pPr marL="914400" lvl="1" indent="-231775">
              <a:buClr>
                <a:schemeClr val="accent1"/>
              </a:buClr>
              <a:buFont typeface="Arial" pitchFamily="34" charset="0"/>
              <a:buChar char="•"/>
            </a:pPr>
            <a:r>
              <a:rPr lang="en-US" sz="2600" dirty="0" smtClean="0"/>
              <a:t>Report to the best of your ability.</a:t>
            </a:r>
          </a:p>
          <a:p>
            <a:pPr marL="1262063" indent="0">
              <a:lnSpc>
                <a:spcPct val="90000"/>
              </a:lnSpc>
              <a:buNone/>
            </a:pPr>
            <a:endParaRPr lang="en-US" sz="1400" b="1" i="1" dirty="0" smtClean="0">
              <a:solidFill>
                <a:srgbClr val="C00000"/>
              </a:solidFill>
            </a:endParaRPr>
          </a:p>
          <a:p>
            <a:pPr marL="1262063" indent="0">
              <a:lnSpc>
                <a:spcPct val="90000"/>
              </a:lnSpc>
              <a:buNone/>
            </a:pPr>
            <a:r>
              <a:rPr lang="en-US" sz="2400" b="1" i="1" dirty="0" smtClean="0">
                <a:solidFill>
                  <a:srgbClr val="C00000"/>
                </a:solidFill>
              </a:rPr>
              <a:t>Red Flag</a:t>
            </a:r>
            <a:r>
              <a:rPr lang="en-US" sz="2400" b="1" dirty="0" smtClean="0"/>
              <a:t>: </a:t>
            </a:r>
            <a:r>
              <a:rPr lang="en-US" sz="2400" dirty="0" smtClean="0"/>
              <a:t>When </a:t>
            </a:r>
            <a:r>
              <a:rPr lang="en-US" sz="2400" dirty="0"/>
              <a:t>numbers in the </a:t>
            </a:r>
            <a:r>
              <a:rPr lang="en-US" sz="2400" dirty="0" smtClean="0"/>
              <a:t>“unknown</a:t>
            </a:r>
            <a:r>
              <a:rPr lang="en-US" sz="2400" dirty="0"/>
              <a:t>” </a:t>
            </a:r>
            <a:r>
              <a:rPr lang="en-US" sz="2400" dirty="0" smtClean="0"/>
              <a:t>categories total </a:t>
            </a:r>
            <a:r>
              <a:rPr lang="en-US" sz="2400" dirty="0"/>
              <a:t>25% or more of the total number </a:t>
            </a:r>
            <a:r>
              <a:rPr lang="en-US" sz="2400" dirty="0" smtClean="0"/>
              <a:t>of victims.  If correct, provide </a:t>
            </a:r>
            <a:r>
              <a:rPr lang="en-US" sz="2400" dirty="0"/>
              <a:t>an </a:t>
            </a:r>
            <a:r>
              <a:rPr lang="en-US" sz="2400" dirty="0" smtClean="0"/>
              <a:t>explanation in Question 63.</a:t>
            </a:r>
          </a:p>
          <a:p>
            <a:pPr marL="1262063" indent="0">
              <a:lnSpc>
                <a:spcPct val="90000"/>
              </a:lnSpc>
              <a:buNone/>
            </a:pPr>
            <a:r>
              <a:rPr lang="en-US" sz="2400" b="1" i="1" dirty="0" smtClean="0">
                <a:solidFill>
                  <a:srgbClr val="C00000"/>
                </a:solidFill>
              </a:rPr>
              <a:t>Red flag</a:t>
            </a:r>
            <a:r>
              <a:rPr lang="en-US" sz="2400" dirty="0" smtClean="0"/>
              <a:t>: A high number in the 13-17 category may indicate the grantee is reporting children.</a:t>
            </a:r>
            <a:endParaRPr lang="en-US" sz="2400" dirty="0"/>
          </a:p>
          <a:p>
            <a:pPr marL="465138" lvl="1" indent="0">
              <a:buNone/>
            </a:pPr>
            <a:endParaRPr lang="en-US" sz="2400" dirty="0" smtClean="0"/>
          </a:p>
        </p:txBody>
      </p:sp>
      <p:cxnSp>
        <p:nvCxnSpPr>
          <p:cNvPr id="3" name="Straight Connector 2"/>
          <p:cNvCxnSpPr/>
          <p:nvPr/>
        </p:nvCxnSpPr>
        <p:spPr>
          <a:xfrm>
            <a:off x="533400" y="914400"/>
            <a:ext cx="7696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4098" name="Picture 2" descr="C:\Documents and Settings\je1\Local Settings\Temporary Internet Files\Content.IE5\LY231U0W\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4267200"/>
            <a:ext cx="1322387" cy="13223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81529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fade">
                                      <p:cBhvr>
                                        <p:cTn id="7" dur="1000"/>
                                        <p:tgtEl>
                                          <p:spTgt spid="94211">
                                            <p:txEl>
                                              <p:pRg st="1" end="1"/>
                                            </p:txEl>
                                          </p:spTgt>
                                        </p:tgtEl>
                                      </p:cBhvr>
                                    </p:animEffect>
                                    <p:anim calcmode="lin" valueType="num">
                                      <p:cBhvr>
                                        <p:cTn id="8"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42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1000"/>
                                        <p:tgtEl>
                                          <p:spTgt spid="94211">
                                            <p:txEl>
                                              <p:pRg st="2" end="2"/>
                                            </p:txEl>
                                          </p:spTgt>
                                        </p:tgtEl>
                                      </p:cBhvr>
                                    </p:animEffect>
                                    <p:anim calcmode="lin" valueType="num">
                                      <p:cBhvr>
                                        <p:cTn id="13"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42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Effect transition="in" filter="fade">
                                      <p:cBhvr>
                                        <p:cTn id="17" dur="1000"/>
                                        <p:tgtEl>
                                          <p:spTgt spid="94211">
                                            <p:txEl>
                                              <p:pRg st="3" end="3"/>
                                            </p:txEl>
                                          </p:spTgt>
                                        </p:tgtEl>
                                      </p:cBhvr>
                                    </p:animEffect>
                                    <p:anim calcmode="lin" valueType="num">
                                      <p:cBhvr>
                                        <p:cTn id="18" dur="10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42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4211">
                                            <p:txEl>
                                              <p:pRg st="4" end="4"/>
                                            </p:txEl>
                                          </p:spTgt>
                                        </p:tgtEl>
                                        <p:attrNameLst>
                                          <p:attrName>style.visibility</p:attrName>
                                        </p:attrNameLst>
                                      </p:cBhvr>
                                      <p:to>
                                        <p:strVal val="visible"/>
                                      </p:to>
                                    </p:set>
                                    <p:animEffect transition="in" filter="fade">
                                      <p:cBhvr>
                                        <p:cTn id="24" dur="1000"/>
                                        <p:tgtEl>
                                          <p:spTgt spid="94211">
                                            <p:txEl>
                                              <p:pRg st="4" end="4"/>
                                            </p:txEl>
                                          </p:spTgt>
                                        </p:tgtEl>
                                      </p:cBhvr>
                                    </p:animEffect>
                                    <p:anim calcmode="lin" valueType="num">
                                      <p:cBhvr>
                                        <p:cTn id="25"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4211">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4211">
                                            <p:txEl>
                                              <p:pRg st="5" end="5"/>
                                            </p:txEl>
                                          </p:spTgt>
                                        </p:tgtEl>
                                        <p:attrNameLst>
                                          <p:attrName>style.visibility</p:attrName>
                                        </p:attrNameLst>
                                      </p:cBhvr>
                                      <p:to>
                                        <p:strVal val="visible"/>
                                      </p:to>
                                    </p:set>
                                    <p:animEffect transition="in" filter="fade">
                                      <p:cBhvr>
                                        <p:cTn id="29" dur="1000"/>
                                        <p:tgtEl>
                                          <p:spTgt spid="94211">
                                            <p:txEl>
                                              <p:pRg st="5" end="5"/>
                                            </p:txEl>
                                          </p:spTgt>
                                        </p:tgtEl>
                                      </p:cBhvr>
                                    </p:animEffect>
                                    <p:anim calcmode="lin" valueType="num">
                                      <p:cBhvr>
                                        <p:cTn id="30" dur="10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942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p:cTn id="36" dur="1000" fill="hold"/>
                                        <p:tgtEl>
                                          <p:spTgt spid="4098"/>
                                        </p:tgtEl>
                                        <p:attrNameLst>
                                          <p:attrName>ppt_w</p:attrName>
                                        </p:attrNameLst>
                                      </p:cBhvr>
                                      <p:tavLst>
                                        <p:tav tm="0">
                                          <p:val>
                                            <p:fltVal val="0"/>
                                          </p:val>
                                        </p:tav>
                                        <p:tav tm="100000">
                                          <p:val>
                                            <p:strVal val="#ppt_w"/>
                                          </p:val>
                                        </p:tav>
                                      </p:tavLst>
                                    </p:anim>
                                    <p:anim calcmode="lin" valueType="num">
                                      <p:cBhvr>
                                        <p:cTn id="37" dur="1000" fill="hold"/>
                                        <p:tgtEl>
                                          <p:spTgt spid="4098"/>
                                        </p:tgtEl>
                                        <p:attrNameLst>
                                          <p:attrName>ppt_h</p:attrName>
                                        </p:attrNameLst>
                                      </p:cBhvr>
                                      <p:tavLst>
                                        <p:tav tm="0">
                                          <p:val>
                                            <p:fltVal val="0"/>
                                          </p:val>
                                        </p:tav>
                                        <p:tav tm="100000">
                                          <p:val>
                                            <p:strVal val="#ppt_h"/>
                                          </p:val>
                                        </p:tav>
                                      </p:tavLst>
                                    </p:anim>
                                    <p:anim calcmode="lin" valueType="num">
                                      <p:cBhvr>
                                        <p:cTn id="38" dur="1000" fill="hold"/>
                                        <p:tgtEl>
                                          <p:spTgt spid="4098"/>
                                        </p:tgtEl>
                                        <p:attrNameLst>
                                          <p:attrName>style.rotation</p:attrName>
                                        </p:attrNameLst>
                                      </p:cBhvr>
                                      <p:tavLst>
                                        <p:tav tm="0">
                                          <p:val>
                                            <p:fltVal val="90"/>
                                          </p:val>
                                        </p:tav>
                                        <p:tav tm="100000">
                                          <p:val>
                                            <p:fltVal val="0"/>
                                          </p:val>
                                        </p:tav>
                                      </p:tavLst>
                                    </p:anim>
                                    <p:animEffect transition="in" filter="fade">
                                      <p:cBhvr>
                                        <p:cTn id="39" dur="1000"/>
                                        <p:tgtEl>
                                          <p:spTgt spid="409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94211">
                                            <p:txEl>
                                              <p:pRg st="7" end="7"/>
                                            </p:txEl>
                                          </p:spTgt>
                                        </p:tgtEl>
                                        <p:attrNameLst>
                                          <p:attrName>style.visibility</p:attrName>
                                        </p:attrNameLst>
                                      </p:cBhvr>
                                      <p:to>
                                        <p:strVal val="visible"/>
                                      </p:to>
                                    </p:set>
                                    <p:anim calcmode="lin" valueType="num">
                                      <p:cBhvr>
                                        <p:cTn id="44" dur="500" fill="hold"/>
                                        <p:tgtEl>
                                          <p:spTgt spid="94211">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94211">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94211">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4211">
                                            <p:txEl>
                                              <p:pRg st="8" end="8"/>
                                            </p:txEl>
                                          </p:spTgt>
                                        </p:tgtEl>
                                        <p:attrNameLst>
                                          <p:attrName>style.visibility</p:attrName>
                                        </p:attrNameLst>
                                      </p:cBhvr>
                                      <p:to>
                                        <p:strVal val="visible"/>
                                      </p:to>
                                    </p:set>
                                    <p:anim calcmode="lin" valueType="num">
                                      <p:cBhvr>
                                        <p:cTn id="51"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9421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75107" name="Rectangle 3"/>
          <p:cNvSpPr>
            <a:spLocks noGrp="1" noChangeArrowheads="1"/>
          </p:cNvSpPr>
          <p:nvPr>
            <p:ph idx="1"/>
          </p:nvPr>
        </p:nvSpPr>
        <p:spPr>
          <a:xfrm>
            <a:off x="457200" y="1295400"/>
            <a:ext cx="8001000" cy="5105400"/>
          </a:xfrm>
          <a:noFill/>
        </p:spPr>
        <p:txBody>
          <a:bodyPr>
            <a:normAutofit/>
          </a:bodyPr>
          <a:lstStyle/>
          <a:p>
            <a:r>
              <a:rPr lang="en-US" sz="2600" b="1" dirty="0"/>
              <a:t>Question 29 – Relationship to Offender</a:t>
            </a:r>
          </a:p>
          <a:p>
            <a:pPr marL="701675" lvl="1" indent="-354013">
              <a:buClrTx/>
              <a:buFont typeface="Calibri" pitchFamily="34" charset="0"/>
              <a:buChar char="−"/>
            </a:pPr>
            <a:r>
              <a:rPr lang="en-US" sz="2200" dirty="0" smtClean="0"/>
              <a:t>If a victim/survivor experienced more than one type of victimization and more than one perpetrator, report those multiple offender relationships &amp; types of victimization.</a:t>
            </a:r>
          </a:p>
          <a:p>
            <a:pPr marL="701675" lvl="1" indent="-354013">
              <a:buClrTx/>
              <a:buFont typeface="Calibri" pitchFamily="34" charset="0"/>
              <a:buChar char="−"/>
            </a:pPr>
            <a:r>
              <a:rPr lang="en-US" sz="2200" dirty="0" smtClean="0"/>
              <a:t>The total # of relationships in each victimization column must be at least the sum of victims/survivors reported in 25A and 25B.</a:t>
            </a:r>
          </a:p>
          <a:p>
            <a:pPr marL="701675" lvl="1" indent="-354013">
              <a:buClrTx/>
              <a:buFont typeface="Calibri" pitchFamily="34" charset="0"/>
              <a:buChar char="−"/>
            </a:pPr>
            <a:r>
              <a:rPr lang="en-US" sz="2200" dirty="0" smtClean="0"/>
              <a:t>Do </a:t>
            </a:r>
            <a:r>
              <a:rPr lang="en-US" sz="2200" i="1" dirty="0" smtClean="0"/>
              <a:t>not</a:t>
            </a:r>
            <a:r>
              <a:rPr lang="en-US" sz="2200" dirty="0" smtClean="0"/>
              <a:t> report relationships to offenders for secondary victims.</a:t>
            </a:r>
          </a:p>
          <a:p>
            <a:pPr marL="701675" lvl="1" indent="-354013">
              <a:buClrTx/>
              <a:buFont typeface="Calibri" pitchFamily="34" charset="0"/>
              <a:buChar char="−"/>
            </a:pPr>
            <a:r>
              <a:rPr lang="en-US" sz="2200" dirty="0" smtClean="0"/>
              <a:t>In the Domestic Violence column, the “Acquaintance” and “Stranger” categories are almost always zero.</a:t>
            </a:r>
          </a:p>
          <a:p>
            <a:pPr marL="2293938" lvl="1" indent="0" defTabSz="465138">
              <a:spcBef>
                <a:spcPts val="1200"/>
              </a:spcBef>
              <a:buClrTx/>
              <a:buNone/>
            </a:pPr>
            <a:r>
              <a:rPr lang="en-US" sz="2200" b="1" i="1" dirty="0" smtClean="0">
                <a:solidFill>
                  <a:srgbClr val="C00000"/>
                </a:solidFill>
              </a:rPr>
              <a:t>Red Flag</a:t>
            </a:r>
            <a:r>
              <a:rPr lang="en-US" sz="2200" b="1" dirty="0" smtClean="0"/>
              <a:t>: </a:t>
            </a:r>
            <a:r>
              <a:rPr lang="en-US" sz="2200" dirty="0" smtClean="0"/>
              <a:t>when the “Unknown” </a:t>
            </a:r>
          </a:p>
          <a:p>
            <a:pPr marL="2293938" lvl="1" indent="0" defTabSz="465138">
              <a:spcBef>
                <a:spcPts val="0"/>
              </a:spcBef>
              <a:buClrTx/>
              <a:buNone/>
            </a:pPr>
            <a:r>
              <a:rPr lang="en-US" sz="2200" dirty="0" smtClean="0"/>
              <a:t>column is greater than 35% of the total victims served (25A + 25B).</a:t>
            </a:r>
            <a:endParaRPr lang="en-US" sz="2200" b="1"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5122" name="Picture 2" descr="C:\Documents and Settings\je1\Local Settings\Temporary Internet Files\Content.IE5\LY231U0W\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1281113" cy="12811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38517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 calcmode="lin" valueType="num">
                                      <p:cBhvr>
                                        <p:cTn id="7" dur="10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7510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7510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751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anim calcmode="lin" valueType="num">
                                      <p:cBhvr>
                                        <p:cTn id="15" dur="1000" fill="hold"/>
                                        <p:tgtEl>
                                          <p:spTgt spid="17510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7510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7510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751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5107">
                                            <p:txEl>
                                              <p:pRg st="3" end="3"/>
                                            </p:txEl>
                                          </p:spTgt>
                                        </p:tgtEl>
                                        <p:attrNameLst>
                                          <p:attrName>style.visibility</p:attrName>
                                        </p:attrNameLst>
                                      </p:cBhvr>
                                      <p:to>
                                        <p:strVal val="visible"/>
                                      </p:to>
                                    </p:set>
                                    <p:anim calcmode="lin" valueType="num">
                                      <p:cBhvr>
                                        <p:cTn id="23" dur="1000" fill="hold"/>
                                        <p:tgtEl>
                                          <p:spTgt spid="17510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75107">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75107">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17510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75107">
                                            <p:txEl>
                                              <p:pRg st="4" end="4"/>
                                            </p:txEl>
                                          </p:spTgt>
                                        </p:tgtEl>
                                        <p:attrNameLst>
                                          <p:attrName>style.visibility</p:attrName>
                                        </p:attrNameLst>
                                      </p:cBhvr>
                                      <p:to>
                                        <p:strVal val="visible"/>
                                      </p:to>
                                    </p:set>
                                    <p:anim calcmode="lin" valueType="num">
                                      <p:cBhvr>
                                        <p:cTn id="31" dur="1000" fill="hold"/>
                                        <p:tgtEl>
                                          <p:spTgt spid="17510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75107">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75107">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751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anim calcmode="lin" valueType="num">
                                      <p:cBhvr>
                                        <p:cTn id="39" dur="1000" fill="hold"/>
                                        <p:tgtEl>
                                          <p:spTgt spid="5122"/>
                                        </p:tgtEl>
                                        <p:attrNameLst>
                                          <p:attrName>ppt_w</p:attrName>
                                        </p:attrNameLst>
                                      </p:cBhvr>
                                      <p:tavLst>
                                        <p:tav tm="0">
                                          <p:val>
                                            <p:fltVal val="0"/>
                                          </p:val>
                                        </p:tav>
                                        <p:tav tm="100000">
                                          <p:val>
                                            <p:strVal val="#ppt_w"/>
                                          </p:val>
                                        </p:tav>
                                      </p:tavLst>
                                    </p:anim>
                                    <p:anim calcmode="lin" valueType="num">
                                      <p:cBhvr>
                                        <p:cTn id="40" dur="1000" fill="hold"/>
                                        <p:tgtEl>
                                          <p:spTgt spid="5122"/>
                                        </p:tgtEl>
                                        <p:attrNameLst>
                                          <p:attrName>ppt_h</p:attrName>
                                        </p:attrNameLst>
                                      </p:cBhvr>
                                      <p:tavLst>
                                        <p:tav tm="0">
                                          <p:val>
                                            <p:fltVal val="0"/>
                                          </p:val>
                                        </p:tav>
                                        <p:tav tm="100000">
                                          <p:val>
                                            <p:strVal val="#ppt_h"/>
                                          </p:val>
                                        </p:tav>
                                      </p:tavLst>
                                    </p:anim>
                                    <p:anim calcmode="lin" valueType="num">
                                      <p:cBhvr>
                                        <p:cTn id="41" dur="1000" fill="hold"/>
                                        <p:tgtEl>
                                          <p:spTgt spid="5122"/>
                                        </p:tgtEl>
                                        <p:attrNameLst>
                                          <p:attrName>style.rotation</p:attrName>
                                        </p:attrNameLst>
                                      </p:cBhvr>
                                      <p:tavLst>
                                        <p:tav tm="0">
                                          <p:val>
                                            <p:fltVal val="90"/>
                                          </p:val>
                                        </p:tav>
                                        <p:tav tm="100000">
                                          <p:val>
                                            <p:fltVal val="0"/>
                                          </p:val>
                                        </p:tav>
                                      </p:tavLst>
                                    </p:anim>
                                    <p:animEffect transition="in" filter="fade">
                                      <p:cBhvr>
                                        <p:cTn id="42" dur="1000"/>
                                        <p:tgtEl>
                                          <p:spTgt spid="51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75107">
                                            <p:txEl>
                                              <p:pRg st="5" end="5"/>
                                            </p:txEl>
                                          </p:spTgt>
                                        </p:tgtEl>
                                        <p:attrNameLst>
                                          <p:attrName>style.visibility</p:attrName>
                                        </p:attrNameLst>
                                      </p:cBhvr>
                                      <p:to>
                                        <p:strVal val="visible"/>
                                      </p:to>
                                    </p:set>
                                    <p:anim calcmode="lin" valueType="num">
                                      <p:cBhvr>
                                        <p:cTn id="47" dur="500" fill="hold"/>
                                        <p:tgtEl>
                                          <p:spTgt spid="17510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75107">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175107">
                                            <p:txEl>
                                              <p:pRg st="5" end="5"/>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75107">
                                            <p:txEl>
                                              <p:pRg st="6" end="6"/>
                                            </p:txEl>
                                          </p:spTgt>
                                        </p:tgtEl>
                                        <p:attrNameLst>
                                          <p:attrName>style.visibility</p:attrName>
                                        </p:attrNameLst>
                                      </p:cBhvr>
                                      <p:to>
                                        <p:strVal val="visible"/>
                                      </p:to>
                                    </p:set>
                                    <p:anim calcmode="lin" valueType="num">
                                      <p:cBhvr>
                                        <p:cTn id="52" dur="500" fill="hold"/>
                                        <p:tgtEl>
                                          <p:spTgt spid="175107">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175107">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175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3" name="Content Placeholder 2"/>
          <p:cNvSpPr>
            <a:spLocks noGrp="1"/>
          </p:cNvSpPr>
          <p:nvPr>
            <p:ph idx="1"/>
          </p:nvPr>
        </p:nvSpPr>
        <p:spPr>
          <a:xfrm>
            <a:off x="457200" y="1371600"/>
            <a:ext cx="7620000" cy="5029200"/>
          </a:xfrm>
        </p:spPr>
        <p:txBody>
          <a:bodyPr>
            <a:normAutofit/>
          </a:bodyPr>
          <a:lstStyle/>
          <a:p>
            <a:r>
              <a:rPr lang="en-US" sz="2600" b="1" dirty="0"/>
              <a:t>Question 29 – Relationship to Offender</a:t>
            </a:r>
          </a:p>
          <a:p>
            <a:pPr marL="735013" indent="-387350">
              <a:buClrTx/>
              <a:buFont typeface="Arial" pitchFamily="34" charset="0"/>
              <a:buChar char="−"/>
            </a:pPr>
            <a:r>
              <a:rPr lang="en-US" sz="2400" dirty="0" smtClean="0"/>
              <a:t>Current or former spouse or intimate partner:</a:t>
            </a:r>
          </a:p>
          <a:p>
            <a:pPr marL="1030288" indent="-290513"/>
            <a:r>
              <a:rPr lang="en-US" sz="2000" dirty="0" smtClean="0"/>
              <a:t>Also includes a person similarly situated to a spouse of the offender under the laws of the jurisdiction.</a:t>
            </a:r>
          </a:p>
          <a:p>
            <a:pPr marL="739775" indent="-392113">
              <a:buClrTx/>
              <a:buFont typeface="Arial" pitchFamily="34" charset="0"/>
              <a:buChar char="−"/>
            </a:pPr>
            <a:r>
              <a:rPr lang="en-US" sz="2200" dirty="0" smtClean="0"/>
              <a:t>Other family member of household member:</a:t>
            </a:r>
          </a:p>
          <a:p>
            <a:pPr marL="1030288" indent="-290513"/>
            <a:r>
              <a:rPr lang="en-US" sz="2000" dirty="0" smtClean="0"/>
              <a:t>Family is defined to include both traditional and non-traditional family structures; also includes victims/survivors who shared a household or have/had a roommate relationship with the offender.</a:t>
            </a:r>
          </a:p>
          <a:p>
            <a:pPr marL="733425" indent="-385763">
              <a:buClrTx/>
              <a:buFont typeface="Arial" pitchFamily="34" charset="0"/>
              <a:buChar char="−"/>
            </a:pPr>
            <a:r>
              <a:rPr lang="en-US" sz="2400" dirty="0" smtClean="0"/>
              <a:t>Dating relationship:</a:t>
            </a:r>
          </a:p>
          <a:p>
            <a:pPr marL="1030288" indent="-290513"/>
            <a:r>
              <a:rPr lang="en-US" sz="2000" dirty="0" smtClean="0"/>
              <a:t>Determined by length and type of relationship, and frequency of interaction between the persons involved. </a:t>
            </a:r>
            <a:endParaRPr lang="en-US" sz="2000" dirty="0"/>
          </a:p>
        </p:txBody>
      </p:sp>
      <p:cxnSp>
        <p:nvCxnSpPr>
          <p:cNvPr id="5" name="Straight Connector 4"/>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3454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4" end="4"/>
                                            </p:txEl>
                                          </p:spTgt>
                                        </p:tgtEl>
                                        <p:attrNameLst>
                                          <p:attrName>ppt_x</p:attrName>
                                          <p:attrName>ppt_y</p:attrName>
                                        </p:attrNameLst>
                                      </p:cBhvr>
                                    </p:animMotion>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Scale>
                                      <p:cBhvr>
                                        <p:cTn id="31"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5" end="5"/>
                                            </p:txEl>
                                          </p:spTgt>
                                        </p:tgtEl>
                                        <p:attrNameLst>
                                          <p:attrName>ppt_x</p:attrName>
                                          <p:attrName>ppt_y</p:attrName>
                                        </p:attrNameLst>
                                      </p:cBhvr>
                                    </p:animMotion>
                                    <p:animEffect transition="in" filter="fade">
                                      <p:cBhvr>
                                        <p:cTn id="33" dur="1000"/>
                                        <p:tgtEl>
                                          <p:spTgt spid="3">
                                            <p:txEl>
                                              <p:pRg st="5" end="5"/>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Scale>
                                      <p:cBhvr>
                                        <p:cTn id="3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6" end="6"/>
                                            </p:txEl>
                                          </p:spTgt>
                                        </p:tgtEl>
                                        <p:attrNameLst>
                                          <p:attrName>ppt_x</p:attrName>
                                          <p:attrName>ppt_y</p:attrName>
                                        </p:attrNameLst>
                                      </p:cBhvr>
                                    </p:animMotion>
                                    <p:animEffect transition="in" filter="fade">
                                      <p:cBhvr>
                                        <p:cTn id="3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3" name="Content Placeholder 2"/>
          <p:cNvSpPr>
            <a:spLocks noGrp="1"/>
          </p:cNvSpPr>
          <p:nvPr>
            <p:ph idx="1"/>
          </p:nvPr>
        </p:nvSpPr>
        <p:spPr>
          <a:xfrm>
            <a:off x="457200" y="1295400"/>
            <a:ext cx="7924800" cy="5105400"/>
          </a:xfrm>
        </p:spPr>
        <p:txBody>
          <a:bodyPr>
            <a:normAutofit/>
          </a:bodyPr>
          <a:lstStyle/>
          <a:p>
            <a:pPr marL="347663" indent="0">
              <a:buNone/>
            </a:pPr>
            <a:r>
              <a:rPr lang="en-US" sz="2600" b="1" dirty="0"/>
              <a:t>Question 29 – Relationship to Offender</a:t>
            </a:r>
          </a:p>
          <a:p>
            <a:pPr marL="682625" indent="-334963">
              <a:buClrTx/>
              <a:buFont typeface="Arial" pitchFamily="34" charset="0"/>
              <a:buChar char="−"/>
            </a:pPr>
            <a:r>
              <a:rPr lang="en-US" sz="2400" dirty="0" smtClean="0"/>
              <a:t>Acquaintance:</a:t>
            </a:r>
          </a:p>
          <a:p>
            <a:pPr marL="1030288" indent="-347663" defTabSz="1089025"/>
            <a:r>
              <a:rPr lang="en-US" dirty="0" smtClean="0"/>
              <a:t>Examples: neighbor, co-worker, friend, schoolmate, etc.</a:t>
            </a:r>
          </a:p>
          <a:p>
            <a:pPr marL="347663" indent="0">
              <a:buNone/>
            </a:pPr>
            <a:endParaRPr lang="en-US" dirty="0" smtClean="0"/>
          </a:p>
          <a:p>
            <a:pPr marL="1654175" indent="-1306513">
              <a:buNone/>
            </a:pPr>
            <a:r>
              <a:rPr lang="en-US" sz="2400" b="1" i="1" dirty="0" smtClean="0">
                <a:solidFill>
                  <a:srgbClr val="C00000"/>
                </a:solidFill>
              </a:rPr>
              <a:t>Red Flag </a:t>
            </a:r>
            <a:r>
              <a:rPr lang="en-US" sz="2400" b="1" dirty="0" smtClean="0"/>
              <a:t>: </a:t>
            </a:r>
            <a:r>
              <a:rPr lang="en-US" sz="2400" dirty="0" smtClean="0"/>
              <a:t>When the </a:t>
            </a:r>
            <a:r>
              <a:rPr lang="en-US" sz="2400" i="1" dirty="0" smtClean="0"/>
              <a:t>total</a:t>
            </a:r>
            <a:r>
              <a:rPr lang="en-US" sz="2400" dirty="0" smtClean="0"/>
              <a:t> number of “relationships unknown” is 25% or more of the total number of primary victims served or partially served (25A + 25B).  If the data is correct, provide an explanation in Question 63. 		 </a:t>
            </a:r>
            <a:endParaRPr lang="en-US" sz="2400" dirty="0"/>
          </a:p>
        </p:txBody>
      </p:sp>
      <p:cxnSp>
        <p:nvCxnSpPr>
          <p:cNvPr id="5" name="Straight Connector 4"/>
          <p:cNvCxnSpPr/>
          <p:nvPr/>
        </p:nvCxnSpPr>
        <p:spPr>
          <a:xfrm>
            <a:off x="914400" y="9144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6146" name="Picture 2" descr="C:\Documents and Settings\je1\Local Settings\Temporary Internet Files\Content.IE5\LY231U0W\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1585913" cy="15859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70922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1000" fill="hold"/>
                                        <p:tgtEl>
                                          <p:spTgt spid="6146"/>
                                        </p:tgtEl>
                                        <p:attrNameLst>
                                          <p:attrName>ppt_w</p:attrName>
                                        </p:attrNameLst>
                                      </p:cBhvr>
                                      <p:tavLst>
                                        <p:tav tm="0">
                                          <p:val>
                                            <p:fltVal val="0"/>
                                          </p:val>
                                        </p:tav>
                                        <p:tav tm="100000">
                                          <p:val>
                                            <p:strVal val="#ppt_w"/>
                                          </p:val>
                                        </p:tav>
                                      </p:tavLst>
                                    </p:anim>
                                    <p:anim calcmode="lin" valueType="num">
                                      <p:cBhvr>
                                        <p:cTn id="20" dur="1000" fill="hold"/>
                                        <p:tgtEl>
                                          <p:spTgt spid="6146"/>
                                        </p:tgtEl>
                                        <p:attrNameLst>
                                          <p:attrName>ppt_h</p:attrName>
                                        </p:attrNameLst>
                                      </p:cBhvr>
                                      <p:tavLst>
                                        <p:tav tm="0">
                                          <p:val>
                                            <p:fltVal val="0"/>
                                          </p:val>
                                        </p:tav>
                                        <p:tav tm="100000">
                                          <p:val>
                                            <p:strVal val="#ppt_h"/>
                                          </p:val>
                                        </p:tav>
                                      </p:tavLst>
                                    </p:anim>
                                    <p:anim calcmode="lin" valueType="num">
                                      <p:cBhvr>
                                        <p:cTn id="21" dur="1000" fill="hold"/>
                                        <p:tgtEl>
                                          <p:spTgt spid="6146"/>
                                        </p:tgtEl>
                                        <p:attrNameLst>
                                          <p:attrName>style.rotation</p:attrName>
                                        </p:attrNameLst>
                                      </p:cBhvr>
                                      <p:tavLst>
                                        <p:tav tm="0">
                                          <p:val>
                                            <p:fltVal val="90"/>
                                          </p:val>
                                        </p:tav>
                                        <p:tav tm="100000">
                                          <p:val>
                                            <p:fltVal val="0"/>
                                          </p:val>
                                        </p:tav>
                                      </p:tavLst>
                                    </p:anim>
                                    <p:animEffect transition="in" filter="fade">
                                      <p:cBhvr>
                                        <p:cTn id="22" dur="10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96259" name="Rectangle 3"/>
          <p:cNvSpPr>
            <a:spLocks noGrp="1" noChangeArrowheads="1"/>
          </p:cNvSpPr>
          <p:nvPr>
            <p:ph idx="1"/>
          </p:nvPr>
        </p:nvSpPr>
        <p:spPr>
          <a:xfrm>
            <a:off x="457200" y="1295400"/>
            <a:ext cx="7620000" cy="5105400"/>
          </a:xfrm>
        </p:spPr>
        <p:txBody>
          <a:bodyPr>
            <a:normAutofit/>
          </a:bodyPr>
          <a:lstStyle/>
          <a:p>
            <a:r>
              <a:rPr lang="en-US" sz="2600" b="1" dirty="0"/>
              <a:t>Question 30A – Types of Victim </a:t>
            </a:r>
            <a:r>
              <a:rPr lang="en-US" sz="2600" b="1" dirty="0" smtClean="0"/>
              <a:t>Services</a:t>
            </a:r>
            <a:endParaRPr lang="en-US" sz="2600" dirty="0" smtClean="0"/>
          </a:p>
          <a:p>
            <a:pPr marL="684213" lvl="1" indent="-336550">
              <a:buClrTx/>
              <a:buFont typeface="Calibri" pitchFamily="34" charset="0"/>
              <a:buChar char="−"/>
            </a:pPr>
            <a:r>
              <a:rPr lang="en-US" sz="2400" dirty="0" smtClean="0"/>
              <a:t>The </a:t>
            </a:r>
            <a:r>
              <a:rPr lang="en-US" sz="2400" dirty="0"/>
              <a:t>total for each service provided should not be more than the sum of 25A &amp; 25B</a:t>
            </a:r>
            <a:r>
              <a:rPr lang="en-US" sz="2400" dirty="0" smtClean="0"/>
              <a:t>.</a:t>
            </a:r>
          </a:p>
          <a:p>
            <a:pPr marL="682625" lvl="1" indent="-334963">
              <a:buClrTx/>
              <a:buFont typeface="Calibri" pitchFamily="34" charset="0"/>
              <a:buChar char="−"/>
            </a:pPr>
            <a:r>
              <a:rPr lang="en-US" sz="2400" dirty="0" smtClean="0"/>
              <a:t>Count each victim/survivor only </a:t>
            </a:r>
            <a:r>
              <a:rPr lang="en-US" sz="2400" i="1" dirty="0" smtClean="0"/>
              <a:t>once </a:t>
            </a:r>
            <a:r>
              <a:rPr lang="en-US" sz="2400" dirty="0" smtClean="0"/>
              <a:t>for each type of service received – do not report the number of times that the service was provided.</a:t>
            </a:r>
            <a:endParaRPr lang="en-US" sz="2400" dirty="0"/>
          </a:p>
          <a:p>
            <a:pPr marL="682625" lvl="1" indent="-334963">
              <a:buClrTx/>
              <a:buFont typeface="Calibri" pitchFamily="34" charset="0"/>
              <a:buChar char="−"/>
            </a:pPr>
            <a:r>
              <a:rPr lang="en-US" sz="2400" i="1" dirty="0" smtClean="0"/>
              <a:t>Do not report secondary victims receiving services.</a:t>
            </a:r>
          </a:p>
          <a:p>
            <a:pPr marL="682625" lvl="1" indent="-334963">
              <a:buClrTx/>
              <a:buFont typeface="Calibri" pitchFamily="34" charset="0"/>
              <a:buChar char="−"/>
            </a:pPr>
            <a:r>
              <a:rPr lang="en-US" sz="2400" i="1" dirty="0" smtClean="0"/>
              <a:t>Forensic exam </a:t>
            </a:r>
            <a:r>
              <a:rPr lang="en-US" sz="2400" dirty="0" smtClean="0"/>
              <a:t>does not include accompaniment to hospital/clinic/medical office; report accompaniment services in the </a:t>
            </a:r>
            <a:r>
              <a:rPr lang="en-US" sz="2400" i="1" dirty="0" smtClean="0"/>
              <a:t>Hospital/clinic/other medical response </a:t>
            </a:r>
            <a:r>
              <a:rPr lang="en-US" sz="2400" dirty="0" smtClean="0"/>
              <a:t>category</a:t>
            </a:r>
          </a:p>
          <a:p>
            <a:pPr lvl="1"/>
            <a:endParaRPr lang="en-US" dirty="0" smtClean="0"/>
          </a:p>
          <a:p>
            <a:pPr lvl="1"/>
            <a:endParaRPr lang="en-US" b="1" u="sng"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77887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animScale>
                                      <p:cBhvr>
                                        <p:cTn id="7" dur="1000" decel="50000" fill="hold">
                                          <p:stCondLst>
                                            <p:cond delay="0"/>
                                          </p:stCondLst>
                                        </p:cTn>
                                        <p:tgtEl>
                                          <p:spTgt spid="962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6259">
                                            <p:txEl>
                                              <p:pRg st="2" end="2"/>
                                            </p:txEl>
                                          </p:spTgt>
                                        </p:tgtEl>
                                        <p:attrNameLst>
                                          <p:attrName>ppt_x</p:attrName>
                                          <p:attrName>ppt_y</p:attrName>
                                        </p:attrNameLst>
                                      </p:cBhvr>
                                    </p:animMotion>
                                    <p:animEffect transition="in" filter="fade">
                                      <p:cBhvr>
                                        <p:cTn id="9" dur="1000"/>
                                        <p:tgtEl>
                                          <p:spTgt spid="9625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6259">
                                            <p:txEl>
                                              <p:pRg st="3" end="3"/>
                                            </p:txEl>
                                          </p:spTgt>
                                        </p:tgtEl>
                                        <p:attrNameLst>
                                          <p:attrName>style.visibility</p:attrName>
                                        </p:attrNameLst>
                                      </p:cBhvr>
                                      <p:to>
                                        <p:strVal val="visible"/>
                                      </p:to>
                                    </p:set>
                                    <p:animScale>
                                      <p:cBhvr>
                                        <p:cTn id="14" dur="1000" decel="50000" fill="hold">
                                          <p:stCondLst>
                                            <p:cond delay="0"/>
                                          </p:stCondLst>
                                        </p:cTn>
                                        <p:tgtEl>
                                          <p:spTgt spid="9625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6259">
                                            <p:txEl>
                                              <p:pRg st="3" end="3"/>
                                            </p:txEl>
                                          </p:spTgt>
                                        </p:tgtEl>
                                        <p:attrNameLst>
                                          <p:attrName>ppt_x</p:attrName>
                                          <p:attrName>ppt_y</p:attrName>
                                        </p:attrNameLst>
                                      </p:cBhvr>
                                    </p:animMotion>
                                    <p:animEffect transition="in" filter="fade">
                                      <p:cBhvr>
                                        <p:cTn id="16" dur="1000"/>
                                        <p:tgtEl>
                                          <p:spTgt spid="9625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animScale>
                                      <p:cBhvr>
                                        <p:cTn id="21" dur="1000" decel="50000" fill="hold">
                                          <p:stCondLst>
                                            <p:cond delay="0"/>
                                          </p:stCondLst>
                                        </p:cTn>
                                        <p:tgtEl>
                                          <p:spTgt spid="962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6259">
                                            <p:txEl>
                                              <p:pRg st="4" end="4"/>
                                            </p:txEl>
                                          </p:spTgt>
                                        </p:tgtEl>
                                        <p:attrNameLst>
                                          <p:attrName>ppt_x</p:attrName>
                                          <p:attrName>ppt_y</p:attrName>
                                        </p:attrNameLst>
                                      </p:cBhvr>
                                    </p:animMotion>
                                    <p:animEffect transition="in" filter="fade">
                                      <p:cBhvr>
                                        <p:cTn id="23" dur="10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3" name="Content Placeholder 2"/>
          <p:cNvSpPr>
            <a:spLocks noGrp="1"/>
          </p:cNvSpPr>
          <p:nvPr>
            <p:ph idx="1"/>
          </p:nvPr>
        </p:nvSpPr>
        <p:spPr>
          <a:xfrm>
            <a:off x="457200" y="1295400"/>
            <a:ext cx="8001000" cy="5105400"/>
          </a:xfrm>
        </p:spPr>
        <p:txBody>
          <a:bodyPr>
            <a:normAutofit/>
          </a:bodyPr>
          <a:lstStyle/>
          <a:p>
            <a:r>
              <a:rPr lang="en-US" sz="2600" b="1" dirty="0"/>
              <a:t>Question 30A – Types of Victim Services</a:t>
            </a:r>
            <a:endParaRPr lang="en-US" sz="2600" dirty="0"/>
          </a:p>
          <a:p>
            <a:pPr marL="682625" lvl="1" indent="-334963">
              <a:buClrTx/>
              <a:buFont typeface="Calibri" pitchFamily="34" charset="0"/>
              <a:buChar char="−"/>
            </a:pPr>
            <a:r>
              <a:rPr lang="en-US" sz="2400" dirty="0" smtClean="0">
                <a:solidFill>
                  <a:prstClr val="black"/>
                </a:solidFill>
              </a:rPr>
              <a:t>Civil legal assistance is only provided by an attorney or paralegal; if you enter a number in this category you </a:t>
            </a:r>
            <a:r>
              <a:rPr lang="en-US" sz="2400" i="1" dirty="0" smtClean="0">
                <a:solidFill>
                  <a:prstClr val="black"/>
                </a:solidFill>
              </a:rPr>
              <a:t>must </a:t>
            </a:r>
            <a:r>
              <a:rPr lang="en-US" sz="2400" dirty="0" smtClean="0">
                <a:solidFill>
                  <a:prstClr val="black"/>
                </a:solidFill>
              </a:rPr>
              <a:t>have entered FTE for attorney or paralegal.  If you refer victims to an attorney, report as Civil Legal Advocacy.</a:t>
            </a:r>
          </a:p>
          <a:p>
            <a:pPr marL="682625" lvl="1" indent="-334963">
              <a:buClrTx/>
              <a:buFont typeface="Calibri" pitchFamily="34" charset="0"/>
              <a:buChar char="−"/>
            </a:pPr>
            <a:r>
              <a:rPr lang="en-US" sz="2400" dirty="0" smtClean="0">
                <a:solidFill>
                  <a:prstClr val="black"/>
                </a:solidFill>
              </a:rPr>
              <a:t>Safety planning, information, and referral should not be written in “Other” as these are considered a part of  other services in this section.</a:t>
            </a:r>
          </a:p>
          <a:p>
            <a:pPr marL="682625" lvl="1" indent="-334963">
              <a:buClrTx/>
              <a:buFont typeface="Calibri" pitchFamily="34" charset="0"/>
              <a:buChar char="−"/>
            </a:pPr>
            <a:r>
              <a:rPr lang="en-US" sz="2400" u="sng" dirty="0" smtClean="0">
                <a:solidFill>
                  <a:prstClr val="black"/>
                </a:solidFill>
              </a:rPr>
              <a:t>Avoid </a:t>
            </a:r>
            <a:r>
              <a:rPr lang="en-US" sz="2400" u="sng" dirty="0">
                <a:solidFill>
                  <a:prstClr val="black"/>
                </a:solidFill>
              </a:rPr>
              <a:t>the other category if at all possible</a:t>
            </a:r>
            <a:r>
              <a:rPr lang="en-US" sz="2400" u="sng" dirty="0" smtClean="0">
                <a:solidFill>
                  <a:prstClr val="black"/>
                </a:solidFill>
              </a:rPr>
              <a:t>.</a:t>
            </a:r>
          </a:p>
          <a:p>
            <a:pPr marL="682625" lvl="1" indent="-334963">
              <a:buClrTx/>
              <a:buFont typeface="Calibri" pitchFamily="34" charset="0"/>
              <a:buChar char="−"/>
            </a:pPr>
            <a:r>
              <a:rPr lang="en-US" sz="2400" dirty="0" smtClean="0">
                <a:solidFill>
                  <a:prstClr val="black"/>
                </a:solidFill>
              </a:rPr>
              <a:t>Refer to </a:t>
            </a:r>
            <a:r>
              <a:rPr lang="en-US" sz="2400" i="1" dirty="0" smtClean="0">
                <a:solidFill>
                  <a:prstClr val="black"/>
                </a:solidFill>
              </a:rPr>
              <a:t>Guide to Victim Services </a:t>
            </a:r>
            <a:r>
              <a:rPr lang="en-US" sz="2400" dirty="0" smtClean="0">
                <a:solidFill>
                  <a:prstClr val="black"/>
                </a:solidFill>
              </a:rPr>
              <a:t>on Muskie website:</a:t>
            </a:r>
          </a:p>
          <a:p>
            <a:pPr marL="688975" lvl="1" indent="0">
              <a:spcBef>
                <a:spcPts val="0"/>
              </a:spcBef>
              <a:buClrTx/>
              <a:buNone/>
            </a:pPr>
            <a:r>
              <a:rPr lang="en-US" dirty="0">
                <a:hlinkClick r:id="rId3"/>
              </a:rPr>
              <a:t>http://</a:t>
            </a:r>
            <a:r>
              <a:rPr lang="en-US" dirty="0" smtClean="0">
                <a:hlinkClick r:id="rId3"/>
              </a:rPr>
              <a:t>muskie.usm.maine.edu/vawamei/stopformularpttools.htm</a:t>
            </a:r>
            <a:r>
              <a:rPr lang="en-US" dirty="0" smtClean="0"/>
              <a:t>,</a:t>
            </a:r>
            <a:endParaRPr lang="en-US" dirty="0" smtClean="0">
              <a:solidFill>
                <a:prstClr val="black"/>
              </a:solidFill>
            </a:endParaRPr>
          </a:p>
          <a:p>
            <a:pPr lvl="1"/>
            <a:endParaRPr lang="en-US" sz="2600" b="1" u="sng" dirty="0">
              <a:solidFill>
                <a:prstClr val="black"/>
              </a:solidFill>
            </a:endParaRPr>
          </a:p>
        </p:txBody>
      </p:sp>
      <p:cxnSp>
        <p:nvCxnSpPr>
          <p:cNvPr id="5" name="Straight Connector 4"/>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35975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31075" name="Rectangle 3"/>
          <p:cNvSpPr>
            <a:spLocks noGrp="1" noChangeArrowheads="1"/>
          </p:cNvSpPr>
          <p:nvPr>
            <p:ph idx="1"/>
          </p:nvPr>
        </p:nvSpPr>
        <p:spPr>
          <a:xfrm>
            <a:off x="457200" y="1219200"/>
            <a:ext cx="7924800" cy="5181600"/>
          </a:xfrm>
        </p:spPr>
        <p:txBody>
          <a:bodyPr>
            <a:normAutofit lnSpcReduction="10000"/>
          </a:bodyPr>
          <a:lstStyle/>
          <a:p>
            <a:r>
              <a:rPr lang="en-US" sz="2600" b="1" dirty="0"/>
              <a:t>Question 30B – Shelter Services</a:t>
            </a:r>
          </a:p>
          <a:p>
            <a:pPr marL="639763" lvl="1" indent="-296863">
              <a:buClrTx/>
              <a:buFont typeface="Calibri" pitchFamily="34" charset="0"/>
              <a:buChar char="−"/>
            </a:pPr>
            <a:r>
              <a:rPr lang="en-US" dirty="0"/>
              <a:t>Report only if funded by </a:t>
            </a:r>
            <a:r>
              <a:rPr lang="en-US" dirty="0" smtClean="0"/>
              <a:t>VAWA.</a:t>
            </a:r>
          </a:p>
          <a:p>
            <a:pPr marL="639763" lvl="1" indent="-296863">
              <a:buClrTx/>
              <a:buFont typeface="Calibri" pitchFamily="34" charset="0"/>
              <a:buChar char="−"/>
            </a:pPr>
            <a:r>
              <a:rPr lang="en-US" dirty="0" smtClean="0"/>
              <a:t>Unduplicated count: each victim and each family member who received shelter should be counted only </a:t>
            </a:r>
            <a:r>
              <a:rPr lang="en-US" i="1" dirty="0" smtClean="0"/>
              <a:t>once </a:t>
            </a:r>
            <a:r>
              <a:rPr lang="en-US" dirty="0" smtClean="0"/>
              <a:t> during the reporting period.</a:t>
            </a:r>
          </a:p>
          <a:p>
            <a:pPr marL="639763" lvl="1" indent="-296863">
              <a:buClrTx/>
              <a:buFont typeface="Calibri" pitchFamily="34" charset="0"/>
              <a:buChar char="−"/>
            </a:pPr>
            <a:r>
              <a:rPr lang="en-US" dirty="0" smtClean="0"/>
              <a:t>To </a:t>
            </a:r>
            <a:r>
              <a:rPr lang="en-US" dirty="0"/>
              <a:t>determine the number of bed nights add the number of victims and family members and  multiply by the number of nights they were in </a:t>
            </a:r>
            <a:r>
              <a:rPr lang="en-US" dirty="0" smtClean="0"/>
              <a:t>emergency shelter and/or transitional housing.</a:t>
            </a:r>
            <a:endParaRPr lang="en-US" dirty="0"/>
          </a:p>
          <a:p>
            <a:r>
              <a:rPr lang="en-US" sz="2600" b="1" dirty="0"/>
              <a:t>Question 30C – Hotline Services</a:t>
            </a:r>
          </a:p>
          <a:p>
            <a:pPr marL="628650" lvl="1" indent="-285750">
              <a:buClrTx/>
              <a:buFont typeface="Calibri" pitchFamily="34" charset="0"/>
              <a:buChar char="−"/>
            </a:pPr>
            <a:r>
              <a:rPr lang="en-US" dirty="0"/>
              <a:t>Report only if funded by </a:t>
            </a:r>
            <a:r>
              <a:rPr lang="en-US" dirty="0" smtClean="0"/>
              <a:t>VAWA.</a:t>
            </a:r>
          </a:p>
          <a:p>
            <a:pPr marL="628650" lvl="1" indent="-285750">
              <a:buClrTx/>
              <a:buFont typeface="Calibri" pitchFamily="34" charset="0"/>
              <a:buChar char="−"/>
            </a:pPr>
            <a:r>
              <a:rPr lang="en-US" dirty="0" smtClean="0"/>
              <a:t>Report </a:t>
            </a:r>
            <a:r>
              <a:rPr lang="en-US" u="sng" dirty="0" smtClean="0"/>
              <a:t>all</a:t>
            </a:r>
            <a:r>
              <a:rPr lang="en-US" dirty="0" smtClean="0"/>
              <a:t> hotline calls!!</a:t>
            </a:r>
          </a:p>
          <a:p>
            <a:pPr marL="628650" lvl="1" indent="-285750">
              <a:buClrTx/>
              <a:buFont typeface="Calibri" pitchFamily="34" charset="0"/>
              <a:buChar char="−"/>
            </a:pPr>
            <a:r>
              <a:rPr lang="en-US" i="1" dirty="0" smtClean="0"/>
              <a:t>Total</a:t>
            </a:r>
            <a:r>
              <a:rPr lang="en-US" dirty="0" smtClean="0"/>
              <a:t> number of calls: business calls,</a:t>
            </a:r>
          </a:p>
          <a:p>
            <a:pPr marL="623888" lvl="1" indent="0">
              <a:buClr>
                <a:schemeClr val="accent3"/>
              </a:buClr>
              <a:buNone/>
            </a:pPr>
            <a:r>
              <a:rPr lang="en-US" dirty="0"/>
              <a:t>i</a:t>
            </a:r>
            <a:r>
              <a:rPr lang="en-US" dirty="0" smtClean="0"/>
              <a:t>nformational calls, calls from</a:t>
            </a:r>
          </a:p>
          <a:p>
            <a:pPr marL="623888" lvl="1" indent="0">
              <a:buClr>
                <a:schemeClr val="accent3"/>
              </a:buClr>
              <a:buNone/>
            </a:pPr>
            <a:r>
              <a:rPr lang="en-US" dirty="0" smtClean="0"/>
              <a:t>secondary victims, calls from primary</a:t>
            </a:r>
          </a:p>
          <a:p>
            <a:pPr marL="623888" lvl="1" indent="0">
              <a:buClr>
                <a:schemeClr val="accent3"/>
              </a:buClr>
              <a:buNone/>
            </a:pPr>
            <a:r>
              <a:rPr lang="en-US" dirty="0"/>
              <a:t>v</a:t>
            </a:r>
            <a:r>
              <a:rPr lang="en-US" dirty="0" smtClean="0"/>
              <a:t>ictims, etc.</a:t>
            </a:r>
          </a:p>
          <a:p>
            <a:pPr marL="639763" lvl="1" indent="-292100">
              <a:buClr>
                <a:schemeClr val="accent3"/>
              </a:buClr>
            </a:pPr>
            <a:endParaRPr lang="en-US" dirty="0" smtClean="0"/>
          </a:p>
          <a:p>
            <a:pPr marL="347663" lvl="1" indent="0">
              <a:buNone/>
            </a:pPr>
            <a:endParaRPr lang="en-US" dirty="0"/>
          </a:p>
        </p:txBody>
      </p:sp>
      <p:cxnSp>
        <p:nvCxnSpPr>
          <p:cNvPr id="3" name="Straight Connector 2"/>
          <p:cNvCxnSpPr/>
          <p:nvPr/>
        </p:nvCxnSpPr>
        <p:spPr>
          <a:xfrm>
            <a:off x="609600" y="928914"/>
            <a:ext cx="72009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7170" name="Picture 2" descr="C:\Documents and Settings\je1\Local Settings\Temporary Internet Files\Content.IE5\02ZN4VL2\MP9004225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274749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195409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animEffect transition="in" filter="fade">
                                      <p:cBhvr>
                                        <p:cTn id="7" dur="1000"/>
                                        <p:tgtEl>
                                          <p:spTgt spid="131075">
                                            <p:txEl>
                                              <p:pRg st="1" end="1"/>
                                            </p:txEl>
                                          </p:spTgt>
                                        </p:tgtEl>
                                      </p:cBhvr>
                                    </p:animEffect>
                                    <p:anim calcmode="lin" valueType="num">
                                      <p:cBhvr>
                                        <p:cTn id="8" dur="10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1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075">
                                            <p:txEl>
                                              <p:pRg st="2" end="2"/>
                                            </p:txEl>
                                          </p:spTgt>
                                        </p:tgtEl>
                                        <p:attrNameLst>
                                          <p:attrName>style.visibility</p:attrName>
                                        </p:attrNameLst>
                                      </p:cBhvr>
                                      <p:to>
                                        <p:strVal val="visible"/>
                                      </p:to>
                                    </p:set>
                                    <p:animEffect transition="in" filter="fade">
                                      <p:cBhvr>
                                        <p:cTn id="14" dur="1000"/>
                                        <p:tgtEl>
                                          <p:spTgt spid="131075">
                                            <p:txEl>
                                              <p:pRg st="2" end="2"/>
                                            </p:txEl>
                                          </p:spTgt>
                                        </p:tgtEl>
                                      </p:cBhvr>
                                    </p:animEffect>
                                    <p:anim calcmode="lin" valueType="num">
                                      <p:cBhvr>
                                        <p:cTn id="15" dur="10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1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1075">
                                            <p:txEl>
                                              <p:pRg st="3" end="3"/>
                                            </p:txEl>
                                          </p:spTgt>
                                        </p:tgtEl>
                                        <p:attrNameLst>
                                          <p:attrName>style.visibility</p:attrName>
                                        </p:attrNameLst>
                                      </p:cBhvr>
                                      <p:to>
                                        <p:strVal val="visible"/>
                                      </p:to>
                                    </p:set>
                                    <p:animEffect transition="in" filter="fade">
                                      <p:cBhvr>
                                        <p:cTn id="21" dur="1000"/>
                                        <p:tgtEl>
                                          <p:spTgt spid="131075">
                                            <p:txEl>
                                              <p:pRg st="3" end="3"/>
                                            </p:txEl>
                                          </p:spTgt>
                                        </p:tgtEl>
                                      </p:cBhvr>
                                    </p:animEffect>
                                    <p:anim calcmode="lin" valueType="num">
                                      <p:cBhvr>
                                        <p:cTn id="22" dur="10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1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1075">
                                            <p:txEl>
                                              <p:pRg st="4" end="4"/>
                                            </p:txEl>
                                          </p:spTgt>
                                        </p:tgtEl>
                                        <p:attrNameLst>
                                          <p:attrName>style.visibility</p:attrName>
                                        </p:attrNameLst>
                                      </p:cBhvr>
                                      <p:to>
                                        <p:strVal val="visible"/>
                                      </p:to>
                                    </p:set>
                                  </p:childTnLst>
                                </p:cTn>
                              </p:par>
                              <p:par>
                                <p:cTn id="28" presetID="31" presetClass="entr" presetSubtype="0"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fltVal val="0"/>
                                          </p:val>
                                        </p:tav>
                                        <p:tav tm="100000">
                                          <p:val>
                                            <p:strVal val="#ppt_w"/>
                                          </p:val>
                                        </p:tav>
                                      </p:tavLst>
                                    </p:anim>
                                    <p:anim calcmode="lin" valueType="num">
                                      <p:cBhvr>
                                        <p:cTn id="31" dur="1000" fill="hold"/>
                                        <p:tgtEl>
                                          <p:spTgt spid="7170"/>
                                        </p:tgtEl>
                                        <p:attrNameLst>
                                          <p:attrName>ppt_h</p:attrName>
                                        </p:attrNameLst>
                                      </p:cBhvr>
                                      <p:tavLst>
                                        <p:tav tm="0">
                                          <p:val>
                                            <p:fltVal val="0"/>
                                          </p:val>
                                        </p:tav>
                                        <p:tav tm="100000">
                                          <p:val>
                                            <p:strVal val="#ppt_h"/>
                                          </p:val>
                                        </p:tav>
                                      </p:tavLst>
                                    </p:anim>
                                    <p:anim calcmode="lin" valueType="num">
                                      <p:cBhvr>
                                        <p:cTn id="32" dur="1000" fill="hold"/>
                                        <p:tgtEl>
                                          <p:spTgt spid="7170"/>
                                        </p:tgtEl>
                                        <p:attrNameLst>
                                          <p:attrName>style.rotation</p:attrName>
                                        </p:attrNameLst>
                                      </p:cBhvr>
                                      <p:tavLst>
                                        <p:tav tm="0">
                                          <p:val>
                                            <p:fltVal val="90"/>
                                          </p:val>
                                        </p:tav>
                                        <p:tav tm="100000">
                                          <p:val>
                                            <p:fltVal val="0"/>
                                          </p:val>
                                        </p:tav>
                                      </p:tavLst>
                                    </p:anim>
                                    <p:animEffect transition="in" filter="fade">
                                      <p:cBhvr>
                                        <p:cTn id="33" dur="1000"/>
                                        <p:tgtEl>
                                          <p:spTgt spid="717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1075">
                                            <p:txEl>
                                              <p:pRg st="5" end="5"/>
                                            </p:txEl>
                                          </p:spTgt>
                                        </p:tgtEl>
                                        <p:attrNameLst>
                                          <p:attrName>style.visibility</p:attrName>
                                        </p:attrNameLst>
                                      </p:cBhvr>
                                      <p:to>
                                        <p:strVal val="visible"/>
                                      </p:to>
                                    </p:set>
                                    <p:animEffect transition="in" filter="fade">
                                      <p:cBhvr>
                                        <p:cTn id="38" dur="1000"/>
                                        <p:tgtEl>
                                          <p:spTgt spid="131075">
                                            <p:txEl>
                                              <p:pRg st="5" end="5"/>
                                            </p:txEl>
                                          </p:spTgt>
                                        </p:tgtEl>
                                      </p:cBhvr>
                                    </p:animEffect>
                                    <p:anim calcmode="lin" valueType="num">
                                      <p:cBhvr>
                                        <p:cTn id="39" dur="1000" fill="hold"/>
                                        <p:tgtEl>
                                          <p:spTgt spid="13107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31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1075">
                                            <p:txEl>
                                              <p:pRg st="6" end="6"/>
                                            </p:txEl>
                                          </p:spTgt>
                                        </p:tgtEl>
                                        <p:attrNameLst>
                                          <p:attrName>style.visibility</p:attrName>
                                        </p:attrNameLst>
                                      </p:cBhvr>
                                      <p:to>
                                        <p:strVal val="visible"/>
                                      </p:to>
                                    </p:set>
                                    <p:animEffect transition="in" filter="fade">
                                      <p:cBhvr>
                                        <p:cTn id="45" dur="1000"/>
                                        <p:tgtEl>
                                          <p:spTgt spid="131075">
                                            <p:txEl>
                                              <p:pRg st="6" end="6"/>
                                            </p:txEl>
                                          </p:spTgt>
                                        </p:tgtEl>
                                      </p:cBhvr>
                                    </p:animEffect>
                                    <p:anim calcmode="lin" valueType="num">
                                      <p:cBhvr>
                                        <p:cTn id="46" dur="1000" fill="hold"/>
                                        <p:tgtEl>
                                          <p:spTgt spid="13107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31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1075">
                                            <p:txEl>
                                              <p:pRg st="7" end="7"/>
                                            </p:txEl>
                                          </p:spTgt>
                                        </p:tgtEl>
                                        <p:attrNameLst>
                                          <p:attrName>style.visibility</p:attrName>
                                        </p:attrNameLst>
                                      </p:cBhvr>
                                      <p:to>
                                        <p:strVal val="visible"/>
                                      </p:to>
                                    </p:set>
                                    <p:animEffect transition="in" filter="fade">
                                      <p:cBhvr>
                                        <p:cTn id="52" dur="1000"/>
                                        <p:tgtEl>
                                          <p:spTgt spid="131075">
                                            <p:txEl>
                                              <p:pRg st="7" end="7"/>
                                            </p:txEl>
                                          </p:spTgt>
                                        </p:tgtEl>
                                      </p:cBhvr>
                                    </p:animEffect>
                                    <p:anim calcmode="lin" valueType="num">
                                      <p:cBhvr>
                                        <p:cTn id="53" dur="1000" fill="hold"/>
                                        <p:tgtEl>
                                          <p:spTgt spid="131075">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31075">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1075">
                                            <p:txEl>
                                              <p:pRg st="8" end="8"/>
                                            </p:txEl>
                                          </p:spTgt>
                                        </p:tgtEl>
                                        <p:attrNameLst>
                                          <p:attrName>style.visibility</p:attrName>
                                        </p:attrNameLst>
                                      </p:cBhvr>
                                      <p:to>
                                        <p:strVal val="visible"/>
                                      </p:to>
                                    </p:set>
                                    <p:animEffect transition="in" filter="fade">
                                      <p:cBhvr>
                                        <p:cTn id="57" dur="1000"/>
                                        <p:tgtEl>
                                          <p:spTgt spid="131075">
                                            <p:txEl>
                                              <p:pRg st="8" end="8"/>
                                            </p:txEl>
                                          </p:spTgt>
                                        </p:tgtEl>
                                      </p:cBhvr>
                                    </p:animEffect>
                                    <p:anim calcmode="lin" valueType="num">
                                      <p:cBhvr>
                                        <p:cTn id="58" dur="1000" fill="hold"/>
                                        <p:tgtEl>
                                          <p:spTgt spid="131075">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31075">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1075">
                                            <p:txEl>
                                              <p:pRg st="9" end="9"/>
                                            </p:txEl>
                                          </p:spTgt>
                                        </p:tgtEl>
                                        <p:attrNameLst>
                                          <p:attrName>style.visibility</p:attrName>
                                        </p:attrNameLst>
                                      </p:cBhvr>
                                      <p:to>
                                        <p:strVal val="visible"/>
                                      </p:to>
                                    </p:set>
                                    <p:animEffect transition="in" filter="fade">
                                      <p:cBhvr>
                                        <p:cTn id="62" dur="1000"/>
                                        <p:tgtEl>
                                          <p:spTgt spid="131075">
                                            <p:txEl>
                                              <p:pRg st="9" end="9"/>
                                            </p:txEl>
                                          </p:spTgt>
                                        </p:tgtEl>
                                      </p:cBhvr>
                                    </p:animEffect>
                                    <p:anim calcmode="lin" valueType="num">
                                      <p:cBhvr>
                                        <p:cTn id="63" dur="1000" fill="hold"/>
                                        <p:tgtEl>
                                          <p:spTgt spid="131075">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131075">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1075">
                                            <p:txEl>
                                              <p:pRg st="10" end="10"/>
                                            </p:txEl>
                                          </p:spTgt>
                                        </p:tgtEl>
                                        <p:attrNameLst>
                                          <p:attrName>style.visibility</p:attrName>
                                        </p:attrNameLst>
                                      </p:cBhvr>
                                      <p:to>
                                        <p:strVal val="visible"/>
                                      </p:to>
                                    </p:set>
                                    <p:animEffect transition="in" filter="fade">
                                      <p:cBhvr>
                                        <p:cTn id="67" dur="1000"/>
                                        <p:tgtEl>
                                          <p:spTgt spid="131075">
                                            <p:txEl>
                                              <p:pRg st="10" end="10"/>
                                            </p:txEl>
                                          </p:spTgt>
                                        </p:tgtEl>
                                      </p:cBhvr>
                                    </p:animEffect>
                                    <p:anim calcmode="lin" valueType="num">
                                      <p:cBhvr>
                                        <p:cTn id="68" dur="1000" fill="hold"/>
                                        <p:tgtEl>
                                          <p:spTgt spid="131075">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31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3200" b="1" dirty="0">
                <a:solidFill>
                  <a:schemeClr val="accent1"/>
                </a:solidFill>
              </a:rPr>
              <a:t>D – Victim Services (pages 17-23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00355" name="Rectangle 3"/>
          <p:cNvSpPr>
            <a:spLocks noGrp="1" noChangeArrowheads="1"/>
          </p:cNvSpPr>
          <p:nvPr>
            <p:ph idx="1"/>
          </p:nvPr>
        </p:nvSpPr>
        <p:spPr>
          <a:xfrm>
            <a:off x="457200" y="1295400"/>
            <a:ext cx="7924800" cy="5105400"/>
          </a:xfrm>
        </p:spPr>
        <p:txBody>
          <a:bodyPr>
            <a:normAutofit/>
          </a:bodyPr>
          <a:lstStyle/>
          <a:p>
            <a:r>
              <a:rPr lang="en-US" sz="2600" b="1" dirty="0"/>
              <a:t>Question 30D </a:t>
            </a:r>
            <a:r>
              <a:rPr lang="en-US" sz="2600" b="1" dirty="0" smtClean="0"/>
              <a:t>– </a:t>
            </a:r>
            <a:r>
              <a:rPr lang="en-US" sz="2600" b="1" dirty="0"/>
              <a:t>V</a:t>
            </a:r>
            <a:r>
              <a:rPr lang="en-US" sz="2600" b="1" dirty="0" smtClean="0"/>
              <a:t>ictim-witness notification/Outreach</a:t>
            </a:r>
            <a:endParaRPr lang="en-US" sz="2600" b="1" dirty="0"/>
          </a:p>
          <a:p>
            <a:pPr marL="690562" lvl="1" indent="-342900">
              <a:spcAft>
                <a:spcPts val="600"/>
              </a:spcAft>
              <a:buClrTx/>
              <a:buFont typeface="Calibri" pitchFamily="34" charset="0"/>
              <a:buChar char="−"/>
            </a:pPr>
            <a:r>
              <a:rPr lang="en-US" sz="2400" dirty="0">
                <a:solidFill>
                  <a:prstClr val="black"/>
                </a:solidFill>
              </a:rPr>
              <a:t>Formerly, it was only possible to refer to </a:t>
            </a:r>
            <a:r>
              <a:rPr lang="en-US" sz="2400" dirty="0" smtClean="0">
                <a:solidFill>
                  <a:prstClr val="black"/>
                </a:solidFill>
              </a:rPr>
              <a:t>outreach activities </a:t>
            </a:r>
            <a:r>
              <a:rPr lang="en-US" sz="2400" dirty="0">
                <a:solidFill>
                  <a:prstClr val="black"/>
                </a:solidFill>
              </a:rPr>
              <a:t>in the narrative. </a:t>
            </a:r>
            <a:r>
              <a:rPr lang="en-US" sz="2400" dirty="0" smtClean="0">
                <a:solidFill>
                  <a:prstClr val="black"/>
                </a:solidFill>
              </a:rPr>
              <a:t>Now, you</a:t>
            </a:r>
            <a:r>
              <a:rPr lang="en-US" sz="2400" dirty="0" smtClean="0"/>
              <a:t> can report victim witness notification and outreach activities to victims/survivors. </a:t>
            </a:r>
          </a:p>
          <a:p>
            <a:pPr marL="690562" lvl="1" indent="-342900">
              <a:buClrTx/>
              <a:buFont typeface="Calibri" pitchFamily="34" charset="0"/>
              <a:buChar char="−"/>
            </a:pPr>
            <a:r>
              <a:rPr lang="en-US" sz="2400" dirty="0" smtClean="0"/>
              <a:t>Count </a:t>
            </a:r>
            <a:r>
              <a:rPr lang="en-US" sz="2400" i="1" dirty="0" smtClean="0"/>
              <a:t>each</a:t>
            </a:r>
            <a:r>
              <a:rPr lang="en-US" sz="2400" dirty="0" smtClean="0"/>
              <a:t> </a:t>
            </a:r>
            <a:r>
              <a:rPr lang="en-US" sz="2400" u="sng" dirty="0" smtClean="0"/>
              <a:t>unsolicited</a:t>
            </a:r>
            <a:r>
              <a:rPr lang="en-US" sz="2400" i="1" dirty="0"/>
              <a:t> </a:t>
            </a:r>
            <a:r>
              <a:rPr lang="en-US" sz="2400" dirty="0" smtClean="0"/>
              <a:t>letter, phone call, </a:t>
            </a:r>
          </a:p>
          <a:p>
            <a:pPr marL="681038" lvl="1" indent="0">
              <a:spcBef>
                <a:spcPts val="0"/>
              </a:spcBef>
              <a:spcAft>
                <a:spcPts val="600"/>
              </a:spcAft>
              <a:buClrTx/>
              <a:buNone/>
            </a:pPr>
            <a:r>
              <a:rPr lang="en-US" sz="2400" dirty="0" smtClean="0"/>
              <a:t>visit, event, etc. This is a </a:t>
            </a:r>
            <a:r>
              <a:rPr lang="en-US" sz="2400" i="1" dirty="0" smtClean="0"/>
              <a:t>duplicated </a:t>
            </a:r>
            <a:r>
              <a:rPr lang="en-US" sz="2400" dirty="0" smtClean="0"/>
              <a:t>count.</a:t>
            </a:r>
          </a:p>
          <a:p>
            <a:pPr marL="690562" lvl="1" indent="-342900">
              <a:buClrTx/>
              <a:buFont typeface="Calibri" pitchFamily="34" charset="0"/>
              <a:buChar char="−"/>
            </a:pPr>
            <a:r>
              <a:rPr lang="en-US" sz="2400" dirty="0" smtClean="0"/>
              <a:t>Outreach activities can be counted here, </a:t>
            </a:r>
          </a:p>
          <a:p>
            <a:pPr marL="681038" lvl="1" indent="0">
              <a:spcBef>
                <a:spcPts val="0"/>
              </a:spcBef>
              <a:buClrTx/>
              <a:buNone/>
            </a:pPr>
            <a:r>
              <a:rPr lang="en-US" sz="2400" dirty="0" smtClean="0"/>
              <a:t>but you cannot</a:t>
            </a:r>
            <a:r>
              <a:rPr lang="en-US" sz="2400" b="1" dirty="0" smtClean="0">
                <a:solidFill>
                  <a:prstClr val="black"/>
                </a:solidFill>
              </a:rPr>
              <a:t> </a:t>
            </a:r>
            <a:r>
              <a:rPr lang="en-US" sz="2400" dirty="0" smtClean="0">
                <a:solidFill>
                  <a:prstClr val="black"/>
                </a:solidFill>
              </a:rPr>
              <a:t>count the victims/survivors unless a service was actually requested (served, partially served, not served). </a:t>
            </a:r>
            <a:endParaRPr lang="en-US" sz="2400" dirty="0">
              <a:solidFill>
                <a:prstClr val="black"/>
              </a:solidFill>
            </a:endParaRPr>
          </a:p>
          <a:p>
            <a:pPr lvl="1"/>
            <a:endParaRPr lang="en-US"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8194" name="Picture 2" descr="C:\Documents and Settings\je1\Local Settings\Temporary Internet Files\Content.IE5\LY231U0W\MC9003657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246" y="2819400"/>
            <a:ext cx="1711325" cy="18319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223031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fade">
                                      <p:cBhvr>
                                        <p:cTn id="7" dur="1000"/>
                                        <p:tgtEl>
                                          <p:spTgt spid="100355">
                                            <p:txEl>
                                              <p:pRg st="1" end="1"/>
                                            </p:txEl>
                                          </p:spTgt>
                                        </p:tgtEl>
                                      </p:cBhvr>
                                    </p:animEffect>
                                    <p:anim calcmode="lin" valueType="num">
                                      <p:cBhvr>
                                        <p:cTn id="8"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0355">
                                            <p:txEl>
                                              <p:pRg st="2" end="2"/>
                                            </p:txEl>
                                          </p:spTgt>
                                        </p:tgtEl>
                                        <p:attrNameLst>
                                          <p:attrName>style.visibility</p:attrName>
                                        </p:attrNameLst>
                                      </p:cBhvr>
                                      <p:to>
                                        <p:strVal val="visible"/>
                                      </p:to>
                                    </p:set>
                                    <p:animEffect transition="in" filter="fade">
                                      <p:cBhvr>
                                        <p:cTn id="14" dur="1000"/>
                                        <p:tgtEl>
                                          <p:spTgt spid="100355">
                                            <p:txEl>
                                              <p:pRg st="2" end="2"/>
                                            </p:txEl>
                                          </p:spTgt>
                                        </p:tgtEl>
                                      </p:cBhvr>
                                    </p:animEffect>
                                    <p:anim calcmode="lin" valueType="num">
                                      <p:cBhvr>
                                        <p:cTn id="15"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0355">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Effect transition="in" filter="fade">
                                      <p:cBhvr>
                                        <p:cTn id="19" dur="1000"/>
                                        <p:tgtEl>
                                          <p:spTgt spid="100355">
                                            <p:txEl>
                                              <p:pRg st="3" end="3"/>
                                            </p:txEl>
                                          </p:spTgt>
                                        </p:tgtEl>
                                      </p:cBhvr>
                                    </p:animEffect>
                                    <p:anim calcmode="lin" valueType="num">
                                      <p:cBhvr>
                                        <p:cTn id="20"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0355">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1000"/>
                                        <p:tgtEl>
                                          <p:spTgt spid="8194"/>
                                        </p:tgtEl>
                                      </p:cBhvr>
                                    </p:animEffect>
                                    <p:anim calcmode="lin" valueType="num">
                                      <p:cBhvr>
                                        <p:cTn id="25" dur="1000" fill="hold"/>
                                        <p:tgtEl>
                                          <p:spTgt spid="8194"/>
                                        </p:tgtEl>
                                        <p:attrNameLst>
                                          <p:attrName>ppt_x</p:attrName>
                                        </p:attrNameLst>
                                      </p:cBhvr>
                                      <p:tavLst>
                                        <p:tav tm="0">
                                          <p:val>
                                            <p:strVal val="#ppt_x"/>
                                          </p:val>
                                        </p:tav>
                                        <p:tav tm="100000">
                                          <p:val>
                                            <p:strVal val="#ppt_x"/>
                                          </p:val>
                                        </p:tav>
                                      </p:tavLst>
                                    </p:anim>
                                    <p:anim calcmode="lin" valueType="num">
                                      <p:cBhvr>
                                        <p:cTn id="2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Effect transition="in" filter="fade">
                                      <p:cBhvr>
                                        <p:cTn id="31" dur="1000"/>
                                        <p:tgtEl>
                                          <p:spTgt spid="100355">
                                            <p:txEl>
                                              <p:pRg st="4" end="4"/>
                                            </p:txEl>
                                          </p:spTgt>
                                        </p:tgtEl>
                                      </p:cBhvr>
                                    </p:animEffect>
                                    <p:anim calcmode="lin" valueType="num">
                                      <p:cBhvr>
                                        <p:cTn id="32"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0355">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0355">
                                            <p:txEl>
                                              <p:pRg st="5" end="5"/>
                                            </p:txEl>
                                          </p:spTgt>
                                        </p:tgtEl>
                                        <p:attrNameLst>
                                          <p:attrName>style.visibility</p:attrName>
                                        </p:attrNameLst>
                                      </p:cBhvr>
                                      <p:to>
                                        <p:strVal val="visible"/>
                                      </p:to>
                                    </p:set>
                                    <p:animEffect transition="in" filter="fade">
                                      <p:cBhvr>
                                        <p:cTn id="36" dur="1000"/>
                                        <p:tgtEl>
                                          <p:spTgt spid="100355">
                                            <p:txEl>
                                              <p:pRg st="5" end="5"/>
                                            </p:txEl>
                                          </p:spTgt>
                                        </p:tgtEl>
                                      </p:cBhvr>
                                    </p:animEffect>
                                    <p:anim calcmode="lin" valueType="num">
                                      <p:cBhvr>
                                        <p:cTn id="37"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035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274638"/>
            <a:ext cx="7543800" cy="1143000"/>
          </a:xfrm>
        </p:spPr>
        <p:txBody>
          <a:bodyPr/>
          <a:lstStyle/>
          <a:p>
            <a:r>
              <a:rPr lang="en-US" b="1" dirty="0">
                <a:solidFill>
                  <a:srgbClr val="547E5B"/>
                </a:solidFill>
              </a:rPr>
              <a:t>The Muskie Report</a:t>
            </a:r>
          </a:p>
        </p:txBody>
      </p:sp>
      <p:sp>
        <p:nvSpPr>
          <p:cNvPr id="132099" name="Rectangle 3"/>
          <p:cNvSpPr>
            <a:spLocks noGrp="1" noChangeArrowheads="1"/>
          </p:cNvSpPr>
          <p:nvPr>
            <p:ph idx="1"/>
          </p:nvPr>
        </p:nvSpPr>
        <p:spPr>
          <a:xfrm>
            <a:off x="457200" y="1295400"/>
            <a:ext cx="7924800" cy="5105400"/>
          </a:xfrm>
        </p:spPr>
        <p:txBody>
          <a:bodyPr>
            <a:normAutofit lnSpcReduction="10000"/>
          </a:bodyPr>
          <a:lstStyle/>
          <a:p>
            <a:pPr algn="ctr">
              <a:lnSpc>
                <a:spcPct val="55000"/>
              </a:lnSpc>
              <a:buFont typeface="Wingdings" pitchFamily="2" charset="2"/>
              <a:buNone/>
            </a:pPr>
            <a:endParaRPr lang="en-US" sz="3600" dirty="0"/>
          </a:p>
          <a:p>
            <a:pPr algn="ctr">
              <a:buFont typeface="Wingdings" pitchFamily="2" charset="2"/>
              <a:buNone/>
            </a:pPr>
            <a:r>
              <a:rPr lang="en-US" sz="3600" b="1" dirty="0"/>
              <a:t>IT IS </a:t>
            </a:r>
            <a:r>
              <a:rPr lang="en-US" sz="3600" b="1" dirty="0">
                <a:solidFill>
                  <a:srgbClr val="FF0000"/>
                </a:solidFill>
              </a:rPr>
              <a:t>IMPERATIVE</a:t>
            </a:r>
            <a:r>
              <a:rPr lang="en-US" sz="3600" b="1" dirty="0"/>
              <a:t> THAT DATA </a:t>
            </a:r>
          </a:p>
          <a:p>
            <a:pPr algn="ctr">
              <a:buFont typeface="Wingdings" pitchFamily="2" charset="2"/>
              <a:buNone/>
            </a:pPr>
            <a:r>
              <a:rPr lang="en-US" sz="3600" b="1" dirty="0">
                <a:solidFill>
                  <a:srgbClr val="0070C0"/>
                </a:solidFill>
              </a:rPr>
              <a:t>BE COLLECTED THROUGHOUT THE </a:t>
            </a:r>
            <a:r>
              <a:rPr lang="en-US" sz="3600" b="1" dirty="0" smtClean="0">
                <a:solidFill>
                  <a:srgbClr val="0070C0"/>
                </a:solidFill>
              </a:rPr>
              <a:t>REPORTING </a:t>
            </a:r>
            <a:r>
              <a:rPr lang="en-US" sz="3600" b="1" dirty="0">
                <a:solidFill>
                  <a:srgbClr val="0070C0"/>
                </a:solidFill>
              </a:rPr>
              <a:t>PERIOD</a:t>
            </a:r>
          </a:p>
          <a:p>
            <a:pPr algn="ctr">
              <a:buFont typeface="Wingdings" pitchFamily="2" charset="2"/>
              <a:buNone/>
            </a:pPr>
            <a:r>
              <a:rPr lang="en-US" sz="3600" b="1" dirty="0"/>
              <a:t>IN ORDER FOR THIS REPORT TO BE COMPLETED AT THE END OF THE </a:t>
            </a:r>
            <a:r>
              <a:rPr lang="en-US" sz="3600" b="1" dirty="0" smtClean="0"/>
              <a:t>REPORTING </a:t>
            </a:r>
            <a:r>
              <a:rPr lang="en-US" sz="3600" b="1" dirty="0"/>
              <a:t>PERIOD</a:t>
            </a:r>
            <a:r>
              <a:rPr lang="en-US" sz="3600" b="1" dirty="0" smtClean="0"/>
              <a:t>.</a:t>
            </a:r>
          </a:p>
          <a:p>
            <a:pPr>
              <a:buFont typeface="Wingdings" pitchFamily="2" charset="2"/>
              <a:buNone/>
            </a:pPr>
            <a:endParaRPr lang="en-US" sz="1200" dirty="0" smtClean="0"/>
          </a:p>
          <a:p>
            <a:pPr>
              <a:buFont typeface="Wingdings" pitchFamily="2" charset="2"/>
              <a:buNone/>
            </a:pPr>
            <a:endParaRPr lang="en-US" sz="1200" dirty="0" smtClean="0"/>
          </a:p>
          <a:p>
            <a:pPr>
              <a:spcBef>
                <a:spcPts val="0"/>
              </a:spcBef>
              <a:buFont typeface="Wingdings" pitchFamily="2" charset="2"/>
              <a:buNone/>
            </a:pPr>
            <a:r>
              <a:rPr lang="en-US" dirty="0" smtClean="0"/>
              <a:t>2018 annual report for all joint DVSA subgrantees includes data from January – December 2018  </a:t>
            </a:r>
          </a:p>
        </p:txBody>
      </p: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39888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 calcmode="lin" valueType="num">
                                      <p:cBhvr>
                                        <p:cTn id="7" dur="1000" fill="hold"/>
                                        <p:tgtEl>
                                          <p:spTgt spid="13209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320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9">
                                            <p:txEl>
                                              <p:pRg st="1" end="1"/>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anim calcmode="lin" valueType="num">
                                      <p:cBhvr>
                                        <p:cTn id="13" dur="1000" fill="hold"/>
                                        <p:tgtEl>
                                          <p:spTgt spid="132099">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1320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2099">
                                            <p:txEl>
                                              <p:pRg st="2" end="2"/>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anim calcmode="lin" valueType="num">
                                      <p:cBhvr>
                                        <p:cTn id="19" dur="1000" fill="hold"/>
                                        <p:tgtEl>
                                          <p:spTgt spid="132099">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320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2099">
                                            <p:txEl>
                                              <p:pRg st="3" end="3"/>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32099">
                                            <p:txEl>
                                              <p:pRg st="6" end="6"/>
                                            </p:txEl>
                                          </p:spTgt>
                                        </p:tgtEl>
                                        <p:attrNameLst>
                                          <p:attrName>style.visibility</p:attrName>
                                        </p:attrNameLst>
                                      </p:cBhvr>
                                      <p:to>
                                        <p:strVal val="visible"/>
                                      </p:to>
                                    </p:set>
                                    <p:anim calcmode="lin" valueType="num">
                                      <p:cBhvr>
                                        <p:cTn id="25" dur="1000" fill="hold"/>
                                        <p:tgtEl>
                                          <p:spTgt spid="132099">
                                            <p:txEl>
                                              <p:pRg st="6" end="6"/>
                                            </p:txEl>
                                          </p:spTgt>
                                        </p:tgtEl>
                                        <p:attrNameLst>
                                          <p:attrName>ppt_x</p:attrName>
                                        </p:attrNameLst>
                                      </p:cBhvr>
                                      <p:tavLst>
                                        <p:tav tm="0">
                                          <p:val>
                                            <p:strVal val="#ppt_x-.2"/>
                                          </p:val>
                                        </p:tav>
                                        <p:tav tm="100000">
                                          <p:val>
                                            <p:strVal val="#ppt_x"/>
                                          </p:val>
                                        </p:tav>
                                      </p:tavLst>
                                    </p:anim>
                                    <p:anim calcmode="lin" valueType="num">
                                      <p:cBhvr>
                                        <p:cTn id="26" dur="1000" fill="hold"/>
                                        <p:tgtEl>
                                          <p:spTgt spid="13209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7620000" cy="1066800"/>
          </a:xfrm>
        </p:spPr>
        <p:txBody>
          <a:bodyPr/>
          <a:lstStyle/>
          <a:p>
            <a:r>
              <a:rPr lang="en-US" sz="3200" b="1" dirty="0">
                <a:solidFill>
                  <a:schemeClr val="accent1"/>
                </a:solidFill>
              </a:rPr>
              <a:t>D – Victim Services (pages 17-23</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26627" name="Rectangle 3"/>
          <p:cNvSpPr>
            <a:spLocks noGrp="1" noChangeArrowheads="1"/>
          </p:cNvSpPr>
          <p:nvPr>
            <p:ph idx="1"/>
          </p:nvPr>
        </p:nvSpPr>
        <p:spPr>
          <a:xfrm>
            <a:off x="457200" y="1219200"/>
            <a:ext cx="7924800" cy="5181600"/>
          </a:xfrm>
          <a:noFill/>
        </p:spPr>
        <p:txBody>
          <a:bodyPr>
            <a:normAutofit lnSpcReduction="10000"/>
          </a:bodyPr>
          <a:lstStyle/>
          <a:p>
            <a:pPr>
              <a:lnSpc>
                <a:spcPct val="90000"/>
              </a:lnSpc>
            </a:pPr>
            <a:r>
              <a:rPr lang="en-US" sz="2600" b="1" dirty="0"/>
              <a:t>Question 31 - Protection Orders</a:t>
            </a:r>
          </a:p>
          <a:p>
            <a:pPr marL="682625" lvl="1" indent="-334963">
              <a:lnSpc>
                <a:spcPct val="90000"/>
              </a:lnSpc>
              <a:buClrTx/>
              <a:buFont typeface="Calibri" pitchFamily="34" charset="0"/>
              <a:buChar char="−"/>
            </a:pPr>
            <a:r>
              <a:rPr lang="en-US" sz="2200" dirty="0" smtClean="0"/>
              <a:t>Only report protections order activity when VAWA-funded staff assisted victims/survivors.</a:t>
            </a:r>
          </a:p>
          <a:p>
            <a:pPr marL="682625" lvl="1" indent="-334963">
              <a:lnSpc>
                <a:spcPct val="90000"/>
              </a:lnSpc>
              <a:buClrTx/>
              <a:buFont typeface="Calibri" pitchFamily="34" charset="0"/>
              <a:buChar char="−"/>
            </a:pPr>
            <a:r>
              <a:rPr lang="en-US" sz="2200" dirty="0" smtClean="0"/>
              <a:t>Initial restraining orders are issued </a:t>
            </a:r>
            <a:r>
              <a:rPr lang="en-US" sz="2200" i="1" dirty="0" smtClean="0"/>
              <a:t>ex parte, </a:t>
            </a:r>
            <a:r>
              <a:rPr lang="en-US" sz="2200" dirty="0" smtClean="0"/>
              <a:t>without a formal court hearing, allowing the respondent 30 days to request hearing – </a:t>
            </a:r>
            <a:r>
              <a:rPr lang="en-US" sz="2200" u="sng" dirty="0" smtClean="0"/>
              <a:t>report order as temporary</a:t>
            </a:r>
            <a:r>
              <a:rPr lang="en-US" sz="2200" dirty="0" smtClean="0"/>
              <a:t>. </a:t>
            </a:r>
          </a:p>
          <a:p>
            <a:pPr marL="682625" lvl="1" indent="-334963">
              <a:lnSpc>
                <a:spcPct val="90000"/>
              </a:lnSpc>
              <a:buClrTx/>
              <a:buFont typeface="Calibri" pitchFamily="34" charset="0"/>
              <a:buChar char="−"/>
            </a:pPr>
            <a:r>
              <a:rPr lang="en-US" sz="2200" dirty="0" smtClean="0"/>
              <a:t>If no hearing is requested, order is upheld – </a:t>
            </a:r>
            <a:r>
              <a:rPr lang="en-US" sz="2200" u="sng" dirty="0" smtClean="0"/>
              <a:t>report order as final</a:t>
            </a:r>
            <a:r>
              <a:rPr lang="en-US" sz="2200" dirty="0" smtClean="0"/>
              <a:t>. </a:t>
            </a:r>
          </a:p>
          <a:p>
            <a:pPr marL="682625" lvl="1" indent="-334963">
              <a:lnSpc>
                <a:spcPct val="90000"/>
              </a:lnSpc>
              <a:buClrTx/>
              <a:buFont typeface="Calibri" pitchFamily="34" charset="0"/>
              <a:buChar char="−"/>
            </a:pPr>
            <a:r>
              <a:rPr lang="en-US" sz="2200" dirty="0"/>
              <a:t>I</a:t>
            </a:r>
            <a:r>
              <a:rPr lang="en-US" sz="2200" dirty="0" smtClean="0"/>
              <a:t>f hearing is requested, order is either dismissed, upheld, or modified; if order is modified or upheld – </a:t>
            </a:r>
            <a:r>
              <a:rPr lang="en-US" sz="2200" u="sng" dirty="0" smtClean="0"/>
              <a:t>report order as final</a:t>
            </a:r>
            <a:r>
              <a:rPr lang="en-US" sz="2200" dirty="0" smtClean="0"/>
              <a:t>.</a:t>
            </a:r>
          </a:p>
          <a:p>
            <a:pPr marL="682625" lvl="1" indent="-334963">
              <a:lnSpc>
                <a:spcPct val="90000"/>
              </a:lnSpc>
              <a:buClrTx/>
              <a:buFont typeface="Calibri" pitchFamily="34" charset="0"/>
              <a:buChar char="−"/>
            </a:pPr>
            <a:r>
              <a:rPr lang="en-US" sz="2200" dirty="0" smtClean="0"/>
              <a:t>Remember to report on both the number requested and the number granted for each category.</a:t>
            </a:r>
          </a:p>
          <a:p>
            <a:pPr marL="411480" lvl="1" indent="0">
              <a:lnSpc>
                <a:spcPct val="90000"/>
              </a:lnSpc>
              <a:buNone/>
            </a:pPr>
            <a:endParaRPr lang="en-US" sz="1600" b="1" i="1" dirty="0" smtClean="0"/>
          </a:p>
          <a:p>
            <a:pPr marL="2008188" lvl="1" indent="0">
              <a:lnSpc>
                <a:spcPct val="90000"/>
              </a:lnSpc>
              <a:spcBef>
                <a:spcPts val="0"/>
              </a:spcBef>
              <a:buNone/>
            </a:pPr>
            <a:r>
              <a:rPr lang="en-US" sz="2200" b="1" i="1" dirty="0" smtClean="0">
                <a:solidFill>
                  <a:srgbClr val="C00000"/>
                </a:solidFill>
              </a:rPr>
              <a:t>Red Flag </a:t>
            </a:r>
            <a:r>
              <a:rPr lang="en-US" sz="2200" b="1" i="1" dirty="0" smtClean="0"/>
              <a:t>: </a:t>
            </a:r>
            <a:r>
              <a:rPr lang="en-US" sz="2200" dirty="0" smtClean="0"/>
              <a:t>the number of protection orders granted should not exceed the number of orders requested.</a:t>
            </a:r>
            <a:endParaRPr lang="en-US" sz="2200"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9218" name="Picture 2" descr="C:\Documents and Settings\je1\Local Settings\Temporary Internet Files\Content.IE5\02ZN4VL2\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5181600"/>
            <a:ext cx="1374775" cy="13747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11520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fade">
                                      <p:cBhvr>
                                        <p:cTn id="7" dur="500"/>
                                        <p:tgtEl>
                                          <p:spTgt spid="266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fade">
                                      <p:cBhvr>
                                        <p:cTn id="12" dur="5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fade">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fade">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 calcmode="lin" valueType="num">
                                      <p:cBhvr>
                                        <p:cTn id="27" dur="1000" fill="hold"/>
                                        <p:tgtEl>
                                          <p:spTgt spid="9218"/>
                                        </p:tgtEl>
                                        <p:attrNameLst>
                                          <p:attrName>ppt_w</p:attrName>
                                        </p:attrNameLst>
                                      </p:cBhvr>
                                      <p:tavLst>
                                        <p:tav tm="0">
                                          <p:val>
                                            <p:fltVal val="0"/>
                                          </p:val>
                                        </p:tav>
                                        <p:tav tm="100000">
                                          <p:val>
                                            <p:strVal val="#ppt_w"/>
                                          </p:val>
                                        </p:tav>
                                      </p:tavLst>
                                    </p:anim>
                                    <p:anim calcmode="lin" valueType="num">
                                      <p:cBhvr>
                                        <p:cTn id="28" dur="1000" fill="hold"/>
                                        <p:tgtEl>
                                          <p:spTgt spid="9218"/>
                                        </p:tgtEl>
                                        <p:attrNameLst>
                                          <p:attrName>ppt_h</p:attrName>
                                        </p:attrNameLst>
                                      </p:cBhvr>
                                      <p:tavLst>
                                        <p:tav tm="0">
                                          <p:val>
                                            <p:fltVal val="0"/>
                                          </p:val>
                                        </p:tav>
                                        <p:tav tm="100000">
                                          <p:val>
                                            <p:strVal val="#ppt_h"/>
                                          </p:val>
                                        </p:tav>
                                      </p:tavLst>
                                    </p:anim>
                                    <p:anim calcmode="lin" valueType="num">
                                      <p:cBhvr>
                                        <p:cTn id="29" dur="1000" fill="hold"/>
                                        <p:tgtEl>
                                          <p:spTgt spid="9218"/>
                                        </p:tgtEl>
                                        <p:attrNameLst>
                                          <p:attrName>style.rotation</p:attrName>
                                        </p:attrNameLst>
                                      </p:cBhvr>
                                      <p:tavLst>
                                        <p:tav tm="0">
                                          <p:val>
                                            <p:fltVal val="90"/>
                                          </p:val>
                                        </p:tav>
                                        <p:tav tm="100000">
                                          <p:val>
                                            <p:fltVal val="0"/>
                                          </p:val>
                                        </p:tav>
                                      </p:tavLst>
                                    </p:anim>
                                    <p:animEffect transition="in" filter="fade">
                                      <p:cBhvr>
                                        <p:cTn id="30" dur="1000"/>
                                        <p:tgtEl>
                                          <p:spTgt spid="92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anim calcmode="lin" valueType="num">
                                      <p:cBhvr>
                                        <p:cTn id="35" dur="5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6627">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z="3200" b="1" dirty="0">
                <a:solidFill>
                  <a:schemeClr val="accent1"/>
                </a:solidFill>
              </a:rPr>
              <a:t>D – Victim Services (pages 17-23</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35171" name="Rectangle 3"/>
          <p:cNvSpPr>
            <a:spLocks noGrp="1" noChangeArrowheads="1"/>
          </p:cNvSpPr>
          <p:nvPr>
            <p:ph idx="1"/>
          </p:nvPr>
        </p:nvSpPr>
        <p:spPr>
          <a:xfrm>
            <a:off x="457200" y="1295400"/>
            <a:ext cx="7620000" cy="5105400"/>
          </a:xfrm>
          <a:noFill/>
        </p:spPr>
        <p:txBody>
          <a:bodyPr/>
          <a:lstStyle/>
          <a:p>
            <a:r>
              <a:rPr lang="en-US" sz="2600" b="1" dirty="0"/>
              <a:t>Question 32 – Additional Information</a:t>
            </a:r>
            <a:r>
              <a:rPr lang="en-US" b="1" dirty="0"/>
              <a:t>	</a:t>
            </a:r>
          </a:p>
          <a:p>
            <a:pPr marL="682625" lvl="1" indent="-334963">
              <a:buClrTx/>
              <a:buFont typeface="Calibri" pitchFamily="34" charset="0"/>
              <a:buChar char="−"/>
            </a:pPr>
            <a:r>
              <a:rPr lang="en-US" sz="2400" dirty="0"/>
              <a:t>USE THIS SECTION</a:t>
            </a:r>
          </a:p>
          <a:p>
            <a:pPr marL="914400" lvl="2" indent="-231775">
              <a:buClr>
                <a:schemeClr val="accent1"/>
              </a:buClr>
            </a:pPr>
            <a:r>
              <a:rPr lang="en-US" sz="2200" dirty="0"/>
              <a:t>T</a:t>
            </a:r>
            <a:r>
              <a:rPr lang="en-US" sz="2200" dirty="0" smtClean="0"/>
              <a:t>o </a:t>
            </a:r>
            <a:r>
              <a:rPr lang="en-US" sz="2200" dirty="0"/>
              <a:t>discuss the effectiveness of victim services funded by STOP VAWA funds.</a:t>
            </a:r>
          </a:p>
          <a:p>
            <a:pPr marL="914400" lvl="2" indent="-231775">
              <a:buClr>
                <a:schemeClr val="accent1"/>
              </a:buClr>
            </a:pPr>
            <a:r>
              <a:rPr lang="en-US" sz="2200" dirty="0" smtClean="0"/>
              <a:t>To provide </a:t>
            </a:r>
            <a:r>
              <a:rPr lang="en-US" sz="2200" dirty="0"/>
              <a:t>an anecdotal situation </a:t>
            </a:r>
            <a:r>
              <a:rPr lang="en-US" sz="2200" dirty="0" smtClean="0"/>
              <a:t>without </a:t>
            </a:r>
            <a:r>
              <a:rPr lang="en-US" sz="2200" dirty="0"/>
              <a:t>revealing the victim. </a:t>
            </a:r>
          </a:p>
          <a:p>
            <a:pPr marL="914400" lvl="2" indent="-231775">
              <a:buClr>
                <a:schemeClr val="accent1"/>
              </a:buClr>
            </a:pPr>
            <a:r>
              <a:rPr lang="en-US" sz="2200" dirty="0" smtClean="0"/>
              <a:t>To provide results! </a:t>
            </a:r>
            <a:endParaRPr lang="en-US" sz="2200" dirty="0"/>
          </a:p>
          <a:p>
            <a:pPr lvl="3">
              <a:buFontTx/>
              <a:buNone/>
            </a:pPr>
            <a:endParaRPr lang="en-US" b="1"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0242" name="Picture 2" descr="C:\Documents and Settings\je1\Local Settings\Temporary Internet Files\Content.IE5\54IMT6FM\MP9004117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429000"/>
            <a:ext cx="1833759" cy="27492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28988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 calcmode="lin" valueType="num">
                                      <p:cBhvr>
                                        <p:cTn id="7" dur="500" fill="hold"/>
                                        <p:tgtEl>
                                          <p:spTgt spid="13517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517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5171">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5171">
                                            <p:txEl>
                                              <p:pRg st="2" end="2"/>
                                            </p:txEl>
                                          </p:spTgt>
                                        </p:tgtEl>
                                        <p:attrNameLst>
                                          <p:attrName>style.visibility</p:attrName>
                                        </p:attrNameLst>
                                      </p:cBhvr>
                                      <p:to>
                                        <p:strVal val="visible"/>
                                      </p:to>
                                    </p:set>
                                    <p:anim calcmode="lin" valueType="num">
                                      <p:cBhvr>
                                        <p:cTn id="12" dur="500" fill="hold"/>
                                        <p:tgtEl>
                                          <p:spTgt spid="13517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35171">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35171">
                                            <p:txEl>
                                              <p:pRg st="2" end="2"/>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p:cTn id="17" dur="1000" fill="hold"/>
                                        <p:tgtEl>
                                          <p:spTgt spid="10242"/>
                                        </p:tgtEl>
                                        <p:attrNameLst>
                                          <p:attrName>ppt_w</p:attrName>
                                        </p:attrNameLst>
                                      </p:cBhvr>
                                      <p:tavLst>
                                        <p:tav tm="0">
                                          <p:val>
                                            <p:fltVal val="0"/>
                                          </p:val>
                                        </p:tav>
                                        <p:tav tm="100000">
                                          <p:val>
                                            <p:strVal val="#ppt_w"/>
                                          </p:val>
                                        </p:tav>
                                      </p:tavLst>
                                    </p:anim>
                                    <p:anim calcmode="lin" valueType="num">
                                      <p:cBhvr>
                                        <p:cTn id="18" dur="1000" fill="hold"/>
                                        <p:tgtEl>
                                          <p:spTgt spid="10242"/>
                                        </p:tgtEl>
                                        <p:attrNameLst>
                                          <p:attrName>ppt_h</p:attrName>
                                        </p:attrNameLst>
                                      </p:cBhvr>
                                      <p:tavLst>
                                        <p:tav tm="0">
                                          <p:val>
                                            <p:fltVal val="0"/>
                                          </p:val>
                                        </p:tav>
                                        <p:tav tm="100000">
                                          <p:val>
                                            <p:strVal val="#ppt_h"/>
                                          </p:val>
                                        </p:tav>
                                      </p:tavLst>
                                    </p:anim>
                                    <p:anim calcmode="lin" valueType="num">
                                      <p:cBhvr>
                                        <p:cTn id="19" dur="1000" fill="hold"/>
                                        <p:tgtEl>
                                          <p:spTgt spid="10242"/>
                                        </p:tgtEl>
                                        <p:attrNameLst>
                                          <p:attrName>style.rotation</p:attrName>
                                        </p:attrNameLst>
                                      </p:cBhvr>
                                      <p:tavLst>
                                        <p:tav tm="0">
                                          <p:val>
                                            <p:fltVal val="90"/>
                                          </p:val>
                                        </p:tav>
                                        <p:tav tm="100000">
                                          <p:val>
                                            <p:fltVal val="0"/>
                                          </p:val>
                                        </p:tav>
                                      </p:tavLst>
                                    </p:anim>
                                    <p:animEffect transition="in" filter="fade">
                                      <p:cBhvr>
                                        <p:cTn id="20" dur="1000"/>
                                        <p:tgtEl>
                                          <p:spTgt spid="1024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5171">
                                            <p:txEl>
                                              <p:pRg st="3" end="3"/>
                                            </p:txEl>
                                          </p:spTgt>
                                        </p:tgtEl>
                                        <p:attrNameLst>
                                          <p:attrName>style.visibility</p:attrName>
                                        </p:attrNameLst>
                                      </p:cBhvr>
                                      <p:to>
                                        <p:strVal val="visible"/>
                                      </p:to>
                                    </p:set>
                                    <p:anim calcmode="lin" valueType="num">
                                      <p:cBhvr>
                                        <p:cTn id="25" dur="500" fill="hold"/>
                                        <p:tgtEl>
                                          <p:spTgt spid="135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5171">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35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5171">
                                            <p:txEl>
                                              <p:pRg st="4" end="4"/>
                                            </p:txEl>
                                          </p:spTgt>
                                        </p:tgtEl>
                                        <p:attrNameLst>
                                          <p:attrName>style.visibility</p:attrName>
                                        </p:attrNameLst>
                                      </p:cBhvr>
                                      <p:to>
                                        <p:strVal val="visible"/>
                                      </p:to>
                                    </p:set>
                                    <p:anim calcmode="lin" valueType="num">
                                      <p:cBhvr>
                                        <p:cTn id="32" dur="500" fill="hold"/>
                                        <p:tgtEl>
                                          <p:spTgt spid="13517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3517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spc="300" dirty="0" smtClean="0">
                <a:solidFill>
                  <a:schemeClr val="accent1"/>
                </a:solidFill>
              </a:rPr>
              <a:t>ANY QUESTIONS?</a:t>
            </a:r>
            <a:endParaRPr lang="en-US" sz="3800" b="1" spc="300" dirty="0">
              <a:solidFill>
                <a:schemeClr val="accent1"/>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42</a:t>
            </a:fld>
            <a:endParaRPr lang="en-US">
              <a:solidFill>
                <a:srgbClr val="000000"/>
              </a:solidFill>
            </a:endParaRPr>
          </a:p>
        </p:txBody>
      </p:sp>
      <p:pic>
        <p:nvPicPr>
          <p:cNvPr id="4098" name="Picture 2" descr="C:\Documents and Settings\je1\Local Settings\Temporary Internet Files\Content.IE5\02ZN4VL2\MM90017262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58640" y="2533650"/>
            <a:ext cx="2740819" cy="3404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ocuments and Settings\je1\Local Settings\Temporary Internet Files\Content.IE5\54IMT6FM\MC9003833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19401"/>
            <a:ext cx="3057525" cy="19519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9600" y="1295400"/>
            <a:ext cx="4495800" cy="0"/>
          </a:xfrm>
          <a:prstGeom prst="line">
            <a:avLst/>
          </a:prstGeom>
          <a:ln w="1270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4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7620000" cy="1036638"/>
          </a:xfrm>
        </p:spPr>
        <p:txBody>
          <a:bodyPr/>
          <a:lstStyle/>
          <a:p>
            <a:r>
              <a:rPr lang="en-US" sz="3200" b="1" dirty="0" smtClean="0">
                <a:solidFill>
                  <a:schemeClr val="accent1"/>
                </a:solidFill>
              </a:rPr>
              <a:t>E1 – </a:t>
            </a:r>
            <a:r>
              <a:rPr lang="en-US" sz="3200" b="1" dirty="0">
                <a:solidFill>
                  <a:schemeClr val="accent1"/>
                </a:solidFill>
              </a:rPr>
              <a:t>Law Enforcement (pages 24-26</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31747" name="Rectangle 3"/>
          <p:cNvSpPr>
            <a:spLocks noGrp="1" noChangeArrowheads="1"/>
          </p:cNvSpPr>
          <p:nvPr>
            <p:ph idx="1"/>
          </p:nvPr>
        </p:nvSpPr>
        <p:spPr>
          <a:xfrm>
            <a:off x="457200" y="1295400"/>
            <a:ext cx="7620000" cy="5105400"/>
          </a:xfrm>
        </p:spPr>
        <p:txBody>
          <a:bodyPr>
            <a:normAutofit/>
          </a:bodyPr>
          <a:lstStyle/>
          <a:p>
            <a:pPr lvl="0"/>
            <a:r>
              <a:rPr lang="en-US" sz="2800" dirty="0" smtClean="0"/>
              <a:t>If </a:t>
            </a:r>
            <a:r>
              <a:rPr lang="en-US" sz="2800" dirty="0"/>
              <a:t>you report under this section, you must list staff </a:t>
            </a:r>
            <a:r>
              <a:rPr lang="en-US" sz="2800" dirty="0">
                <a:solidFill>
                  <a:prstClr val="black"/>
                </a:solidFill>
              </a:rPr>
              <a:t>(Law </a:t>
            </a:r>
            <a:r>
              <a:rPr lang="en-US" sz="2800" dirty="0" smtClean="0">
                <a:solidFill>
                  <a:prstClr val="black"/>
                </a:solidFill>
              </a:rPr>
              <a:t>Enforcement Officer) </a:t>
            </a:r>
            <a:r>
              <a:rPr lang="en-US" sz="2800" dirty="0" smtClean="0"/>
              <a:t>under A2 </a:t>
            </a:r>
            <a:r>
              <a:rPr lang="en-US" sz="2800" dirty="0"/>
              <a:t>- Staff </a:t>
            </a:r>
            <a:r>
              <a:rPr lang="en-US" sz="2800" dirty="0" smtClean="0"/>
              <a:t>Information. </a:t>
            </a:r>
            <a:endParaRPr lang="en-US" sz="2800" dirty="0" smtClean="0">
              <a:solidFill>
                <a:prstClr val="black"/>
              </a:solidFill>
            </a:endParaRPr>
          </a:p>
          <a:p>
            <a:pPr lvl="0"/>
            <a:r>
              <a:rPr lang="en-US" sz="2800" dirty="0" smtClean="0">
                <a:solidFill>
                  <a:prstClr val="black"/>
                </a:solidFill>
              </a:rPr>
              <a:t>If </a:t>
            </a:r>
            <a:r>
              <a:rPr lang="en-US" sz="2800" dirty="0">
                <a:solidFill>
                  <a:prstClr val="black"/>
                </a:solidFill>
              </a:rPr>
              <a:t>an advocate is employed by or located at a law enforcement agency, report activities </a:t>
            </a:r>
            <a:r>
              <a:rPr lang="en-US" sz="2800" i="1" dirty="0">
                <a:solidFill>
                  <a:prstClr val="black"/>
                </a:solidFill>
              </a:rPr>
              <a:t>only</a:t>
            </a:r>
            <a:r>
              <a:rPr lang="en-US" sz="2800" dirty="0">
                <a:solidFill>
                  <a:prstClr val="black"/>
                </a:solidFill>
              </a:rPr>
              <a:t> in Section D</a:t>
            </a:r>
            <a:r>
              <a:rPr lang="en-US" sz="2800" dirty="0" smtClean="0">
                <a:solidFill>
                  <a:prstClr val="black"/>
                </a:solidFill>
              </a:rPr>
              <a:t>.</a:t>
            </a:r>
            <a:endParaRPr lang="en-US" sz="2800" dirty="0"/>
          </a:p>
          <a:p>
            <a:r>
              <a:rPr lang="en-US" sz="2800" u="sng" dirty="0"/>
              <a:t>Only report activities that are grant funded</a:t>
            </a:r>
            <a:r>
              <a:rPr lang="en-US" sz="2800" dirty="0" smtClean="0"/>
              <a:t>.</a:t>
            </a:r>
            <a:endParaRPr lang="en-US" sz="2800" dirty="0"/>
          </a:p>
        </p:txBody>
      </p:sp>
      <p:pic>
        <p:nvPicPr>
          <p:cNvPr id="31750" name="Picture 6" descr="j03008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886" y="4724400"/>
            <a:ext cx="1814513" cy="152876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95199" y="9906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14494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1747">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1747">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2.5"/>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0.01"/>
                                          </p:val>
                                        </p:tav>
                                        <p:tav tm="100000">
                                          <p:val>
                                            <p:strVal val="#ppt_h"/>
                                          </p:val>
                                        </p:tav>
                                      </p:tavLst>
                                    </p:anim>
                                    <p:anim calcmode="lin" valueType="num">
                                      <p:cBhvr>
                                        <p:cTn id="16"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1747">
                                            <p:txEl>
                                              <p:pRg st="1" end="1"/>
                                            </p:txEl>
                                          </p:spTgt>
                                        </p:tgtEl>
                                        <p:attrNameLst>
                                          <p:attrName>ppt_y</p:attrName>
                                        </p:attrNameLst>
                                      </p:cBhvr>
                                      <p:tavLst>
                                        <p:tav tm="0">
                                          <p:val>
                                            <p:strVal val="#ppt_h+1"/>
                                          </p:val>
                                        </p:tav>
                                        <p:tav tm="100000">
                                          <p:val>
                                            <p:strVal val="#ppt_y"/>
                                          </p:val>
                                        </p:tav>
                                      </p:tavLst>
                                    </p:anim>
                                    <p:animEffect transition="in" filter="fade">
                                      <p:cBhvr>
                                        <p:cTn id="18" dur="1000"/>
                                        <p:tgtEl>
                                          <p:spTgt spid="3174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1000" fill="hold"/>
                                        <p:tgtEl>
                                          <p:spTgt spid="31747">
                                            <p:txEl>
                                              <p:pRg st="2" end="2"/>
                                            </p:txEl>
                                          </p:spTgt>
                                        </p:tgtEl>
                                        <p:attrNameLst>
                                          <p:attrName>ppt_w</p:attrName>
                                        </p:attrNameLst>
                                      </p:cBhvr>
                                      <p:tavLst>
                                        <p:tav tm="0">
                                          <p:val>
                                            <p:strVal val="#ppt_w*2.5"/>
                                          </p:val>
                                        </p:tav>
                                        <p:tav tm="100000">
                                          <p:val>
                                            <p:strVal val="#ppt_w"/>
                                          </p:val>
                                        </p:tav>
                                      </p:tavLst>
                                    </p:anim>
                                    <p:anim calcmode="lin" valueType="num">
                                      <p:cBhvr>
                                        <p:cTn id="24" dur="1000" fill="hold"/>
                                        <p:tgtEl>
                                          <p:spTgt spid="31747">
                                            <p:txEl>
                                              <p:pRg st="2" end="2"/>
                                            </p:txEl>
                                          </p:spTgt>
                                        </p:tgtEl>
                                        <p:attrNameLst>
                                          <p:attrName>ppt_h</p:attrName>
                                        </p:attrNameLst>
                                      </p:cBhvr>
                                      <p:tavLst>
                                        <p:tav tm="0">
                                          <p:val>
                                            <p:strVal val="#ppt_h*0.01"/>
                                          </p:val>
                                        </p:tav>
                                        <p:tav tm="100000">
                                          <p:val>
                                            <p:strVal val="#ppt_h"/>
                                          </p:val>
                                        </p:tav>
                                      </p:tavLst>
                                    </p:anim>
                                    <p:anim calcmode="lin" valueType="num">
                                      <p:cBhvr>
                                        <p:cTn id="25"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1747">
                                            <p:txEl>
                                              <p:pRg st="2" end="2"/>
                                            </p:txEl>
                                          </p:spTgt>
                                        </p:tgtEl>
                                        <p:attrNameLst>
                                          <p:attrName>ppt_y</p:attrName>
                                        </p:attrNameLst>
                                      </p:cBhvr>
                                      <p:tavLst>
                                        <p:tav tm="0">
                                          <p:val>
                                            <p:strVal val="#ppt_h+1"/>
                                          </p:val>
                                        </p:tav>
                                        <p:tav tm="100000">
                                          <p:val>
                                            <p:strVal val="#ppt_y"/>
                                          </p:val>
                                        </p:tav>
                                      </p:tavLst>
                                    </p:anim>
                                    <p:animEffect transition="in" filter="fade">
                                      <p:cBhvr>
                                        <p:cTn id="27"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457200"/>
            <a:ext cx="8229600" cy="685800"/>
          </a:xfrm>
        </p:spPr>
        <p:txBody>
          <a:bodyPr>
            <a:noAutofit/>
          </a:bodyPr>
          <a:lstStyle/>
          <a:p>
            <a:r>
              <a:rPr lang="en-US" sz="3200" b="1" dirty="0">
                <a:solidFill>
                  <a:schemeClr val="accent1"/>
                </a:solidFill>
              </a:rPr>
              <a:t>E1 </a:t>
            </a:r>
            <a:r>
              <a:rPr lang="en-US" sz="3200" b="1" dirty="0" smtClean="0">
                <a:solidFill>
                  <a:schemeClr val="accent1"/>
                </a:solidFill>
              </a:rPr>
              <a:t>– </a:t>
            </a:r>
            <a:r>
              <a:rPr lang="en-US" sz="3200" b="1" dirty="0">
                <a:solidFill>
                  <a:schemeClr val="accent1"/>
                </a:solidFill>
              </a:rPr>
              <a:t>Law Enforcement (pages 24-26</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41315" name="Rectangle 3"/>
          <p:cNvSpPr>
            <a:spLocks noGrp="1" noChangeArrowheads="1"/>
          </p:cNvSpPr>
          <p:nvPr>
            <p:ph idx="1"/>
          </p:nvPr>
        </p:nvSpPr>
        <p:spPr>
          <a:xfrm>
            <a:off x="457200" y="1219200"/>
            <a:ext cx="7924800" cy="4906963"/>
          </a:xfrm>
        </p:spPr>
        <p:txBody>
          <a:bodyPr/>
          <a:lstStyle/>
          <a:p>
            <a:pPr marL="457200" indent="-341313"/>
            <a:r>
              <a:rPr lang="en-US" sz="2600" b="1" dirty="0" smtClean="0">
                <a:solidFill>
                  <a:prstClr val="black"/>
                </a:solidFill>
              </a:rPr>
              <a:t>Question 33 - Activities</a:t>
            </a:r>
            <a:endParaRPr lang="en-US" sz="2600" b="1" dirty="0">
              <a:solidFill>
                <a:prstClr val="black"/>
              </a:solidFill>
            </a:endParaRPr>
          </a:p>
          <a:p>
            <a:pPr marL="798513" lvl="0" indent="-333375">
              <a:buClrTx/>
              <a:buFont typeface="Calibri" pitchFamily="34" charset="0"/>
              <a:buChar char="−"/>
            </a:pPr>
            <a:r>
              <a:rPr lang="en-US" sz="2400" i="1" dirty="0" smtClean="0">
                <a:solidFill>
                  <a:prstClr val="black"/>
                </a:solidFill>
              </a:rPr>
              <a:t>Each</a:t>
            </a:r>
            <a:r>
              <a:rPr lang="en-US" sz="2400" dirty="0" smtClean="0">
                <a:solidFill>
                  <a:prstClr val="black"/>
                </a:solidFill>
              </a:rPr>
              <a:t> </a:t>
            </a:r>
            <a:r>
              <a:rPr lang="en-US" sz="2400" dirty="0">
                <a:solidFill>
                  <a:prstClr val="black"/>
                </a:solidFill>
              </a:rPr>
              <a:t>incident is </a:t>
            </a:r>
            <a:r>
              <a:rPr lang="en-US" sz="2400" dirty="0" smtClean="0">
                <a:solidFill>
                  <a:prstClr val="black"/>
                </a:solidFill>
              </a:rPr>
              <a:t>one activity </a:t>
            </a:r>
            <a:r>
              <a:rPr lang="en-US" sz="2400" dirty="0">
                <a:solidFill>
                  <a:prstClr val="black"/>
                </a:solidFill>
              </a:rPr>
              <a:t>and may involve one or more offenses, one or more victims, and one or more offenders. </a:t>
            </a:r>
          </a:p>
          <a:p>
            <a:pPr marL="798513" indent="-333375">
              <a:buClrTx/>
              <a:buFont typeface="Calibri" pitchFamily="34" charset="0"/>
              <a:buChar char="−"/>
            </a:pPr>
            <a:r>
              <a:rPr lang="en-US" sz="2400" i="1" dirty="0" smtClean="0"/>
              <a:t>Each</a:t>
            </a:r>
            <a:r>
              <a:rPr lang="en-US" sz="2400" dirty="0" smtClean="0"/>
              <a:t> </a:t>
            </a:r>
            <a:r>
              <a:rPr lang="en-US" sz="2400" dirty="0"/>
              <a:t>time a law enforcement officer responds to a DV call, it is </a:t>
            </a:r>
            <a:r>
              <a:rPr lang="en-US" sz="2400" dirty="0" smtClean="0"/>
              <a:t>counted as one </a:t>
            </a:r>
            <a:r>
              <a:rPr lang="en-US" sz="2400" dirty="0"/>
              <a:t>incident or </a:t>
            </a:r>
            <a:r>
              <a:rPr lang="en-US" sz="2400" dirty="0" smtClean="0"/>
              <a:t>activity. </a:t>
            </a:r>
            <a:endParaRPr lang="en-US" sz="2400" dirty="0"/>
          </a:p>
          <a:p>
            <a:pPr marL="798513" indent="-333375">
              <a:buClrTx/>
              <a:buFont typeface="Calibri" pitchFamily="34" charset="0"/>
              <a:buChar char="−"/>
            </a:pPr>
            <a:r>
              <a:rPr lang="en-US" sz="2400" dirty="0"/>
              <a:t>If an activity relates to a </a:t>
            </a:r>
            <a:r>
              <a:rPr lang="en-US" sz="2400" dirty="0" smtClean="0"/>
              <a:t>incident </a:t>
            </a:r>
            <a:r>
              <a:rPr lang="en-US" sz="2400" dirty="0"/>
              <a:t>involving more than one type of crime, the activity is counted only </a:t>
            </a:r>
            <a:r>
              <a:rPr lang="en-US" sz="2400" i="1" dirty="0" smtClean="0"/>
              <a:t>once</a:t>
            </a:r>
            <a:r>
              <a:rPr lang="en-US" sz="2400" dirty="0"/>
              <a:t> </a:t>
            </a:r>
            <a:r>
              <a:rPr lang="en-US" sz="2400" dirty="0" smtClean="0"/>
              <a:t>under the primary victimization.</a:t>
            </a:r>
            <a:endParaRPr lang="en-US" sz="2400" dirty="0"/>
          </a:p>
        </p:txBody>
      </p:sp>
      <p:pic>
        <p:nvPicPr>
          <p:cNvPr id="141317" name="Picture 5" descr="MCj0434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62915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1318" name="Picture 6" descr="MCj043485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48200"/>
            <a:ext cx="1485900" cy="14859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328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57200"/>
            <a:ext cx="8229600" cy="685800"/>
          </a:xfrm>
        </p:spPr>
        <p:txBody>
          <a:bodyPr>
            <a:normAutofit fontScale="90000"/>
          </a:bodyPr>
          <a:lstStyle/>
          <a:p>
            <a:r>
              <a:rPr lang="en-US" sz="3600" b="1" dirty="0">
                <a:solidFill>
                  <a:schemeClr val="accent1"/>
                </a:solidFill>
              </a:rPr>
              <a:t>E1 </a:t>
            </a:r>
            <a:r>
              <a:rPr lang="en-US" sz="3600" b="1" dirty="0" smtClean="0">
                <a:solidFill>
                  <a:schemeClr val="accent1"/>
                </a:solidFill>
              </a:rPr>
              <a:t>– </a:t>
            </a:r>
            <a:r>
              <a:rPr lang="en-US" sz="3600" b="1" dirty="0">
                <a:solidFill>
                  <a:schemeClr val="accent1"/>
                </a:solidFill>
              </a:rPr>
              <a:t>Law Enforcement (pages 24-26</a:t>
            </a:r>
            <a:r>
              <a:rPr lang="en-US" sz="3600" b="1" dirty="0" smtClean="0">
                <a:solidFill>
                  <a:schemeClr val="accent1"/>
                </a:solidFill>
              </a:rPr>
              <a:t>)</a:t>
            </a:r>
            <a:r>
              <a:rPr lang="en-US" sz="3200" b="1" dirty="0" smtClean="0">
                <a:solidFill>
                  <a:schemeClr val="accent1"/>
                </a:solidFill>
              </a:rPr>
              <a:t/>
            </a:r>
            <a:br>
              <a:rPr lang="en-US" sz="3200" b="1" dirty="0" smtClean="0">
                <a:solidFill>
                  <a:schemeClr val="accent1"/>
                </a:solidFill>
              </a:rPr>
            </a:br>
            <a:endParaRPr lang="en-US" sz="3200" b="1" dirty="0">
              <a:solidFill>
                <a:schemeClr val="accent1"/>
              </a:solidFill>
            </a:endParaRPr>
          </a:p>
        </p:txBody>
      </p:sp>
      <p:sp>
        <p:nvSpPr>
          <p:cNvPr id="143363" name="Rectangle 3"/>
          <p:cNvSpPr>
            <a:spLocks noGrp="1" noChangeArrowheads="1"/>
          </p:cNvSpPr>
          <p:nvPr>
            <p:ph idx="1"/>
          </p:nvPr>
        </p:nvSpPr>
        <p:spPr>
          <a:xfrm>
            <a:off x="457200" y="1295400"/>
            <a:ext cx="7772400" cy="4830763"/>
          </a:xfrm>
        </p:spPr>
        <p:txBody>
          <a:bodyPr>
            <a:normAutofit lnSpcReduction="10000"/>
          </a:bodyPr>
          <a:lstStyle/>
          <a:p>
            <a:pPr marL="457200" indent="-341313">
              <a:lnSpc>
                <a:spcPct val="90000"/>
              </a:lnSpc>
            </a:pPr>
            <a:r>
              <a:rPr lang="en-US" sz="2600" b="1" dirty="0" smtClean="0"/>
              <a:t>Question 33 – Examples:</a:t>
            </a:r>
          </a:p>
          <a:p>
            <a:pPr marL="798513" indent="-333375">
              <a:buClrTx/>
              <a:buFont typeface="Calibri" pitchFamily="34" charset="0"/>
              <a:buChar char="−"/>
            </a:pPr>
            <a:r>
              <a:rPr lang="en-US" sz="2400" dirty="0" smtClean="0"/>
              <a:t>Officer </a:t>
            </a:r>
            <a:r>
              <a:rPr lang="en-US" sz="2400" dirty="0"/>
              <a:t>responds to 911 call that involves single victim who has been sexually assaulted and beaten by husband. Officer writes report and collects evidence. This is one case even though it involves more than </a:t>
            </a:r>
            <a:r>
              <a:rPr lang="en-US" sz="2400" dirty="0" smtClean="0"/>
              <a:t>one </a:t>
            </a:r>
            <a:r>
              <a:rPr lang="en-US" sz="2400" dirty="0"/>
              <a:t>crime.</a:t>
            </a:r>
          </a:p>
          <a:p>
            <a:pPr marL="798513" indent="-333375">
              <a:spcBef>
                <a:spcPts val="1200"/>
              </a:spcBef>
              <a:buClrTx/>
              <a:buFont typeface="Calibri" pitchFamily="34" charset="0"/>
              <a:buChar char="−"/>
            </a:pPr>
            <a:r>
              <a:rPr lang="en-US" sz="2400" dirty="0"/>
              <a:t>If brother of husband participated in the assault, it is still one incident even though there are multiple perpetrators</a:t>
            </a:r>
            <a:r>
              <a:rPr lang="en-US" sz="2400" dirty="0" smtClean="0"/>
              <a:t>.</a:t>
            </a:r>
          </a:p>
          <a:p>
            <a:pPr marL="798513" lvl="0" indent="-333375">
              <a:spcBef>
                <a:spcPts val="1200"/>
              </a:spcBef>
              <a:buClrTx/>
              <a:buFont typeface="Calibri" pitchFamily="34" charset="0"/>
              <a:buChar char="−"/>
            </a:pPr>
            <a:r>
              <a:rPr lang="en-US" sz="2400" dirty="0">
                <a:solidFill>
                  <a:prstClr val="black"/>
                </a:solidFill>
              </a:rPr>
              <a:t>Using same example, brother was not present during first incident but </a:t>
            </a:r>
            <a:r>
              <a:rPr lang="en-US" sz="2400" dirty="0" smtClean="0">
                <a:solidFill>
                  <a:prstClr val="black"/>
                </a:solidFill>
              </a:rPr>
              <a:t>assaulted </a:t>
            </a:r>
            <a:r>
              <a:rPr lang="en-US" sz="2400" dirty="0">
                <a:solidFill>
                  <a:prstClr val="black"/>
                </a:solidFill>
              </a:rPr>
              <a:t>the </a:t>
            </a:r>
            <a:r>
              <a:rPr lang="en-US" sz="2400" dirty="0" smtClean="0">
                <a:solidFill>
                  <a:prstClr val="black"/>
                </a:solidFill>
              </a:rPr>
              <a:t>victim later that day. Officer responds again.  This </a:t>
            </a:r>
            <a:r>
              <a:rPr lang="en-US" sz="2400" dirty="0">
                <a:solidFill>
                  <a:prstClr val="black"/>
                </a:solidFill>
              </a:rPr>
              <a:t>is now two separate incidents because they did not occur at the same time. </a:t>
            </a:r>
          </a:p>
          <a:p>
            <a:pPr>
              <a:lnSpc>
                <a:spcPct val="90000"/>
              </a:lnSpc>
            </a:pPr>
            <a:endParaRPr lang="en-US" sz="2600"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64133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1000" fill="hold"/>
                                        <p:tgtEl>
                                          <p:spTgt spid="143363">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3363">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3363">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33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43363">
                                            <p:txEl>
                                              <p:pRg st="1" end="1"/>
                                            </p:txEl>
                                          </p:spTgt>
                                        </p:tgtEl>
                                        <p:attrNameLst>
                                          <p:attrName>style.visibility</p:attrName>
                                        </p:attrNameLst>
                                      </p:cBhvr>
                                      <p:to>
                                        <p:strVal val="visible"/>
                                      </p:to>
                                    </p:set>
                                    <p:anim calcmode="lin" valueType="num">
                                      <p:cBhvr>
                                        <p:cTn id="16" dur="1000" fill="hold"/>
                                        <p:tgtEl>
                                          <p:spTgt spid="143363">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143363">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3363">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1433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43363">
                                            <p:txEl>
                                              <p:pRg st="2" end="2"/>
                                            </p:txEl>
                                          </p:spTgt>
                                        </p:tgtEl>
                                        <p:attrNameLst>
                                          <p:attrName>style.visibility</p:attrName>
                                        </p:attrNameLst>
                                      </p:cBhvr>
                                      <p:to>
                                        <p:strVal val="visible"/>
                                      </p:to>
                                    </p:set>
                                    <p:anim calcmode="lin" valueType="num">
                                      <p:cBhvr>
                                        <p:cTn id="25" dur="1000" fill="hold"/>
                                        <p:tgtEl>
                                          <p:spTgt spid="143363">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143363">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3363">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14336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43363">
                                            <p:txEl>
                                              <p:pRg st="3" end="3"/>
                                            </p:txEl>
                                          </p:spTgt>
                                        </p:tgtEl>
                                        <p:attrNameLst>
                                          <p:attrName>style.visibility</p:attrName>
                                        </p:attrNameLst>
                                      </p:cBhvr>
                                      <p:to>
                                        <p:strVal val="visible"/>
                                      </p:to>
                                    </p:set>
                                    <p:anim calcmode="lin" valueType="num">
                                      <p:cBhvr>
                                        <p:cTn id="34" dur="1000" fill="hold"/>
                                        <p:tgtEl>
                                          <p:spTgt spid="143363">
                                            <p:txEl>
                                              <p:pRg st="3" end="3"/>
                                            </p:txEl>
                                          </p:spTgt>
                                        </p:tgtEl>
                                        <p:attrNameLst>
                                          <p:attrName>ppt_w</p:attrName>
                                        </p:attrNameLst>
                                      </p:cBhvr>
                                      <p:tavLst>
                                        <p:tav tm="0">
                                          <p:val>
                                            <p:strVal val="#ppt_w*2.5"/>
                                          </p:val>
                                        </p:tav>
                                        <p:tav tm="100000">
                                          <p:val>
                                            <p:strVal val="#ppt_w"/>
                                          </p:val>
                                        </p:tav>
                                      </p:tavLst>
                                    </p:anim>
                                    <p:anim calcmode="lin" valueType="num">
                                      <p:cBhvr>
                                        <p:cTn id="35" dur="1000" fill="hold"/>
                                        <p:tgtEl>
                                          <p:spTgt spid="143363">
                                            <p:txEl>
                                              <p:pRg st="3" end="3"/>
                                            </p:txEl>
                                          </p:spTgt>
                                        </p:tgtEl>
                                        <p:attrNameLst>
                                          <p:attrName>ppt_h</p:attrName>
                                        </p:attrNameLst>
                                      </p:cBhvr>
                                      <p:tavLst>
                                        <p:tav tm="0">
                                          <p:val>
                                            <p:strVal val="#ppt_h*0.01"/>
                                          </p:val>
                                        </p:tav>
                                        <p:tav tm="100000">
                                          <p:val>
                                            <p:strVal val="#ppt_h"/>
                                          </p:val>
                                        </p:tav>
                                      </p:tavLst>
                                    </p:anim>
                                    <p:anim calcmode="lin" valueType="num">
                                      <p:cBhvr>
                                        <p:cTn id="36" dur="1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3363">
                                            <p:txEl>
                                              <p:pRg st="3" end="3"/>
                                            </p:txEl>
                                          </p:spTgt>
                                        </p:tgtEl>
                                        <p:attrNameLst>
                                          <p:attrName>ppt_y</p:attrName>
                                        </p:attrNameLst>
                                      </p:cBhvr>
                                      <p:tavLst>
                                        <p:tav tm="0">
                                          <p:val>
                                            <p:strVal val="#ppt_h+1"/>
                                          </p:val>
                                        </p:tav>
                                        <p:tav tm="100000">
                                          <p:val>
                                            <p:strVal val="#ppt_y"/>
                                          </p:val>
                                        </p:tav>
                                      </p:tavLst>
                                    </p:anim>
                                    <p:animEffect transition="in" filter="fade">
                                      <p:cBhvr>
                                        <p:cTn id="38" dur="1000"/>
                                        <p:tgtEl>
                                          <p:spTgt spid="143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944562"/>
          </a:xfrm>
        </p:spPr>
        <p:txBody>
          <a:bodyPr>
            <a:noAutofit/>
          </a:bodyPr>
          <a:lstStyle/>
          <a:p>
            <a:r>
              <a:rPr lang="en-US" sz="3200" b="1" dirty="0">
                <a:solidFill>
                  <a:schemeClr val="accent1"/>
                </a:solidFill>
              </a:rPr>
              <a:t>E1 </a:t>
            </a:r>
            <a:r>
              <a:rPr lang="en-US" sz="3200" b="1" dirty="0" smtClean="0">
                <a:solidFill>
                  <a:schemeClr val="accent1"/>
                </a:solidFill>
              </a:rPr>
              <a:t>– Law </a:t>
            </a:r>
            <a:r>
              <a:rPr lang="en-US" sz="3200" b="1" dirty="0">
                <a:solidFill>
                  <a:schemeClr val="accent1"/>
                </a:solidFill>
              </a:rPr>
              <a:t>Enforcement (pages 24-26</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04451" name="Rectangle 3"/>
          <p:cNvSpPr>
            <a:spLocks noGrp="1" noChangeArrowheads="1"/>
          </p:cNvSpPr>
          <p:nvPr>
            <p:ph idx="1"/>
          </p:nvPr>
        </p:nvSpPr>
        <p:spPr>
          <a:xfrm>
            <a:off x="457200" y="1219200"/>
            <a:ext cx="7620000" cy="5181600"/>
          </a:xfrm>
        </p:spPr>
        <p:txBody>
          <a:bodyPr>
            <a:normAutofit/>
          </a:bodyPr>
          <a:lstStyle/>
          <a:p>
            <a:r>
              <a:rPr lang="en-US" sz="2600" b="1" dirty="0"/>
              <a:t>Question 33 – Activities</a:t>
            </a:r>
          </a:p>
          <a:p>
            <a:pPr marL="682625" lvl="1" indent="-334963">
              <a:buClrTx/>
              <a:buFont typeface="Calibri" pitchFamily="34" charset="0"/>
              <a:buChar char="−"/>
            </a:pPr>
            <a:r>
              <a:rPr lang="en-US" sz="2400" dirty="0" smtClean="0"/>
              <a:t>Law enforcement must report activities by </a:t>
            </a:r>
            <a:r>
              <a:rPr lang="en-US" sz="2400" dirty="0" smtClean="0">
                <a:solidFill>
                  <a:prstClr val="black"/>
                </a:solidFill>
              </a:rPr>
              <a:t>sexual assault, </a:t>
            </a:r>
            <a:r>
              <a:rPr lang="en-US" sz="2400" dirty="0" smtClean="0"/>
              <a:t>domestic violence/dating violence, or stalking.</a:t>
            </a:r>
          </a:p>
          <a:p>
            <a:pPr marL="682625" lvl="1" indent="-334963">
              <a:buClrTx/>
              <a:buFont typeface="Calibri" pitchFamily="34" charset="0"/>
              <a:buChar char="−"/>
            </a:pPr>
            <a:r>
              <a:rPr lang="en-US" sz="2400" dirty="0" smtClean="0"/>
              <a:t>Only report protection orders for which VAWA-funded law enforcement staff provided assistance to victims.</a:t>
            </a:r>
          </a:p>
          <a:p>
            <a:pPr marL="682625" lvl="1" indent="-334963">
              <a:buClrTx/>
              <a:buFont typeface="Calibri" pitchFamily="34" charset="0"/>
              <a:buChar char="−"/>
            </a:pPr>
            <a:r>
              <a:rPr lang="en-US" sz="2400" dirty="0" smtClean="0"/>
              <a:t>Forensic medical evidence (cases in which rape kits were processed) has been added as an activity. </a:t>
            </a:r>
          </a:p>
          <a:p>
            <a:pPr marL="457200" lvl="1" indent="0">
              <a:buClrTx/>
              <a:buNone/>
            </a:pPr>
            <a:r>
              <a:rPr lang="en-US" sz="2400" dirty="0" smtClean="0"/>
              <a:t> </a:t>
            </a:r>
            <a:endParaRPr lang="en-US" sz="2400" dirty="0"/>
          </a:p>
        </p:txBody>
      </p:sp>
      <p:cxnSp>
        <p:nvCxnSpPr>
          <p:cNvPr id="3" name="Straight Connector 2"/>
          <p:cNvCxnSpPr/>
          <p:nvPr/>
        </p:nvCxnSpPr>
        <p:spPr>
          <a:xfrm>
            <a:off x="609600" y="798285"/>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1266" name="Picture 2" descr="C:\Documents and Settings\je1\Local Settings\Temporary Internet Files\Content.IE5\02ZN4VL2\MP9001850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91000"/>
            <a:ext cx="2578893" cy="1719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421234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3200" b="1" dirty="0" smtClean="0">
                <a:solidFill>
                  <a:schemeClr val="accent1"/>
                </a:solidFill>
              </a:rPr>
              <a:t>E1 – </a:t>
            </a:r>
            <a:r>
              <a:rPr lang="en-US" sz="3200" b="1" dirty="0">
                <a:solidFill>
                  <a:schemeClr val="accent1"/>
                </a:solidFill>
              </a:rPr>
              <a:t>Law Enforcement (pages 24-26</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137219" name="Rectangle 3"/>
          <p:cNvSpPr>
            <a:spLocks noGrp="1" noChangeArrowheads="1"/>
          </p:cNvSpPr>
          <p:nvPr>
            <p:ph idx="1"/>
          </p:nvPr>
        </p:nvSpPr>
        <p:spPr/>
        <p:txBody>
          <a:bodyPr/>
          <a:lstStyle/>
          <a:p>
            <a:r>
              <a:rPr lang="en-US" sz="2600" b="1" dirty="0"/>
              <a:t>Question 34 – </a:t>
            </a:r>
            <a:r>
              <a:rPr lang="en-US" sz="2600" b="1" dirty="0" smtClean="0"/>
              <a:t>Referrals to victim services</a:t>
            </a:r>
            <a:endParaRPr lang="en-US" sz="2600" b="1" dirty="0"/>
          </a:p>
          <a:p>
            <a:pPr marL="639763" lvl="1" indent="-292100">
              <a:buClrTx/>
              <a:buFont typeface="Calibri" pitchFamily="34" charset="0"/>
              <a:buChar char="−"/>
            </a:pPr>
            <a:r>
              <a:rPr lang="en-US" sz="2400" dirty="0"/>
              <a:t>Report number of victim </a:t>
            </a:r>
            <a:r>
              <a:rPr lang="en-US" sz="2400" dirty="0" smtClean="0"/>
              <a:t>referrals:</a:t>
            </a:r>
          </a:p>
          <a:p>
            <a:pPr marL="914400" lvl="1" indent="-231775">
              <a:buClr>
                <a:schemeClr val="accent1"/>
              </a:buClr>
              <a:buFont typeface="Arial" pitchFamily="34" charset="0"/>
              <a:buChar char="•"/>
            </a:pPr>
            <a:r>
              <a:rPr lang="en-US" sz="2200" dirty="0" smtClean="0"/>
              <a:t>to </a:t>
            </a:r>
            <a:r>
              <a:rPr lang="en-US" sz="2200" dirty="0"/>
              <a:t>governmental </a:t>
            </a:r>
            <a:r>
              <a:rPr lang="en-US" sz="2200" dirty="0" smtClean="0"/>
              <a:t>victim services </a:t>
            </a:r>
            <a:r>
              <a:rPr lang="en-US" sz="2200" dirty="0"/>
              <a:t>agencies </a:t>
            </a:r>
            <a:r>
              <a:rPr lang="en-US" sz="2200" dirty="0" smtClean="0"/>
              <a:t>(criminal justice agencies: law enforcement, prosecution, courts, parole and probation) </a:t>
            </a:r>
          </a:p>
          <a:p>
            <a:pPr marL="914400" lvl="1" indent="-231775">
              <a:buClr>
                <a:schemeClr val="accent1"/>
              </a:buClr>
              <a:buFont typeface="Arial" pitchFamily="34" charset="0"/>
              <a:buChar char="•"/>
            </a:pPr>
            <a:r>
              <a:rPr lang="en-US" sz="2200" dirty="0" smtClean="0"/>
              <a:t>to </a:t>
            </a:r>
            <a:r>
              <a:rPr lang="en-US" sz="2200" dirty="0"/>
              <a:t>non-governmental victim </a:t>
            </a:r>
            <a:r>
              <a:rPr lang="en-US" sz="2200" dirty="0" smtClean="0"/>
              <a:t>services </a:t>
            </a:r>
            <a:r>
              <a:rPr lang="en-US" sz="2200" dirty="0"/>
              <a:t>agencies (community-based). </a:t>
            </a:r>
          </a:p>
          <a:p>
            <a:pPr>
              <a:buFont typeface="Wingdings" pitchFamily="2" charset="2"/>
              <a:buNone/>
            </a:pPr>
            <a:endParaRPr lang="en-US" dirty="0"/>
          </a:p>
        </p:txBody>
      </p:sp>
      <p:cxnSp>
        <p:nvCxnSpPr>
          <p:cNvPr id="5" name="Straight Connector 4"/>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2291" name="Picture 3" descr="C:\Documents and Settings\je1\Local Settings\Temporary Internet Files\Content.IE5\54IMT6FM\MP9003167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2547982" cy="17373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223492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3200" b="1" dirty="0">
                <a:solidFill>
                  <a:schemeClr val="accent1"/>
                </a:solidFill>
              </a:rPr>
              <a:t>E1 </a:t>
            </a:r>
            <a:r>
              <a:rPr lang="en-US" sz="3200" b="1" dirty="0" smtClean="0">
                <a:solidFill>
                  <a:schemeClr val="accent1"/>
                </a:solidFill>
              </a:rPr>
              <a:t>– Law </a:t>
            </a:r>
            <a:r>
              <a:rPr lang="en-US" sz="3200" b="1" dirty="0">
                <a:solidFill>
                  <a:schemeClr val="accent1"/>
                </a:solidFill>
              </a:rPr>
              <a:t>Enforcement (pages 24-26</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39267" name="Rectangle 3"/>
          <p:cNvSpPr>
            <a:spLocks noGrp="1" noChangeArrowheads="1"/>
          </p:cNvSpPr>
          <p:nvPr>
            <p:ph idx="1"/>
          </p:nvPr>
        </p:nvSpPr>
        <p:spPr>
          <a:xfrm>
            <a:off x="457200" y="1219200"/>
            <a:ext cx="7620000" cy="5181600"/>
          </a:xfrm>
          <a:noFill/>
        </p:spPr>
        <p:txBody>
          <a:bodyPr>
            <a:normAutofit/>
          </a:bodyPr>
          <a:lstStyle/>
          <a:p>
            <a:r>
              <a:rPr lang="en-US" sz="2600" b="1" dirty="0" smtClean="0"/>
              <a:t>Question 35 </a:t>
            </a:r>
            <a:r>
              <a:rPr lang="en-US" sz="2600" b="1" dirty="0"/>
              <a:t>- Protection Orders </a:t>
            </a:r>
          </a:p>
          <a:p>
            <a:pPr marL="639763" lvl="1" indent="-292100">
              <a:buClrTx/>
              <a:buFont typeface="Calibri" pitchFamily="34" charset="0"/>
              <a:buChar char="−"/>
            </a:pPr>
            <a:r>
              <a:rPr lang="en-US" sz="2400" dirty="0">
                <a:solidFill>
                  <a:srgbClr val="2F2B20"/>
                </a:solidFill>
              </a:rPr>
              <a:t>Only report protection orders for which VAWA-funded law enforcement staff provided assistance to victims.</a:t>
            </a:r>
          </a:p>
          <a:p>
            <a:pPr marL="639763" lvl="1" indent="-292100">
              <a:buClrTx/>
              <a:buFont typeface="Calibri" pitchFamily="34" charset="0"/>
              <a:buChar char="−"/>
            </a:pPr>
            <a:r>
              <a:rPr lang="en-US" sz="2400" dirty="0" smtClean="0"/>
              <a:t>Report </a:t>
            </a:r>
            <a:r>
              <a:rPr lang="en-US" sz="2400" dirty="0"/>
              <a:t>number Requested/Temporary and Final</a:t>
            </a:r>
          </a:p>
          <a:p>
            <a:pPr marL="639763" lvl="1" indent="-292100">
              <a:buClrTx/>
              <a:buFont typeface="Calibri" pitchFamily="34" charset="0"/>
              <a:buChar char="−"/>
            </a:pPr>
            <a:r>
              <a:rPr lang="en-US" sz="2400" dirty="0"/>
              <a:t>Report number Granted/Temporary and </a:t>
            </a:r>
            <a:r>
              <a:rPr lang="en-US" sz="2400" dirty="0" smtClean="0"/>
              <a:t>Final</a:t>
            </a:r>
          </a:p>
          <a:p>
            <a:pPr marL="639763" lvl="1" indent="-292100">
              <a:buClrTx/>
              <a:buFont typeface="Calibri" pitchFamily="34" charset="0"/>
              <a:buChar char="−"/>
            </a:pPr>
            <a:r>
              <a:rPr lang="en-US" sz="2400" dirty="0" smtClean="0"/>
              <a:t>Report by victimization type (sexual assault, domestic violence/dating violence, stalking)</a:t>
            </a:r>
          </a:p>
          <a:p>
            <a:pPr marL="2298700" lvl="1" indent="0">
              <a:spcBef>
                <a:spcPts val="3000"/>
              </a:spcBef>
              <a:buNone/>
            </a:pPr>
            <a:r>
              <a:rPr lang="en-US" sz="2400" b="1" dirty="0" smtClean="0">
                <a:solidFill>
                  <a:srgbClr val="C00000"/>
                </a:solidFill>
              </a:rPr>
              <a:t>Red flag</a:t>
            </a:r>
            <a:r>
              <a:rPr lang="en-US" sz="2400" dirty="0" smtClean="0"/>
              <a:t>: the number of protection orders granted should not exceed the number of protection orders requested.</a:t>
            </a:r>
            <a:endParaRPr lang="en-US" sz="2400" dirty="0"/>
          </a:p>
        </p:txBody>
      </p:sp>
      <p:cxnSp>
        <p:nvCxnSpPr>
          <p:cNvPr id="5" name="Straight Connector 4"/>
          <p:cNvCxnSpPr/>
          <p:nvPr/>
        </p:nvCxnSpPr>
        <p:spPr>
          <a:xfrm>
            <a:off x="609600" y="9144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3314" name="Picture 2" descr="C:\Documents and Settings\je1\Local Settings\Temporary Internet Files\Content.IE5\9ERPF9UG\MC9004347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67200"/>
            <a:ext cx="1693863" cy="16938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316541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Scale>
                                      <p:cBhvr>
                                        <p:cTn id="7" dur="1000" decel="50000" fill="hold">
                                          <p:stCondLst>
                                            <p:cond delay="0"/>
                                          </p:stCondLst>
                                        </p:cTn>
                                        <p:tgtEl>
                                          <p:spTgt spid="1392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9267">
                                            <p:txEl>
                                              <p:pRg st="0" end="0"/>
                                            </p:txEl>
                                          </p:spTgt>
                                        </p:tgtEl>
                                        <p:attrNameLst>
                                          <p:attrName>ppt_x</p:attrName>
                                          <p:attrName>ppt_y</p:attrName>
                                        </p:attrNameLst>
                                      </p:cBhvr>
                                    </p:animMotion>
                                    <p:animEffect transition="in" filter="fade">
                                      <p:cBhvr>
                                        <p:cTn id="9" dur="1000"/>
                                        <p:tgtEl>
                                          <p:spTgt spid="139267">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39267">
                                            <p:txEl>
                                              <p:pRg st="2" end="2"/>
                                            </p:txEl>
                                          </p:spTgt>
                                        </p:tgtEl>
                                        <p:attrNameLst>
                                          <p:attrName>style.visibility</p:attrName>
                                        </p:attrNameLst>
                                      </p:cBhvr>
                                      <p:to>
                                        <p:strVal val="visible"/>
                                      </p:to>
                                    </p:set>
                                    <p:animScale>
                                      <p:cBhvr>
                                        <p:cTn id="12" dur="1000" decel="50000" fill="hold">
                                          <p:stCondLst>
                                            <p:cond delay="0"/>
                                          </p:stCondLst>
                                        </p:cTn>
                                        <p:tgtEl>
                                          <p:spTgt spid="1392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9267">
                                            <p:txEl>
                                              <p:pRg st="2" end="2"/>
                                            </p:txEl>
                                          </p:spTgt>
                                        </p:tgtEl>
                                        <p:attrNameLst>
                                          <p:attrName>ppt_x</p:attrName>
                                          <p:attrName>ppt_y</p:attrName>
                                        </p:attrNameLst>
                                      </p:cBhvr>
                                    </p:animMotion>
                                    <p:animEffect transition="in" filter="fade">
                                      <p:cBhvr>
                                        <p:cTn id="14" dur="1000"/>
                                        <p:tgtEl>
                                          <p:spTgt spid="139267">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Scale>
                                      <p:cBhvr>
                                        <p:cTn id="17" dur="1000" decel="50000" fill="hold">
                                          <p:stCondLst>
                                            <p:cond delay="0"/>
                                          </p:stCondLst>
                                        </p:cTn>
                                        <p:tgtEl>
                                          <p:spTgt spid="1392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9267">
                                            <p:txEl>
                                              <p:pRg st="1" end="1"/>
                                            </p:txEl>
                                          </p:spTgt>
                                        </p:tgtEl>
                                        <p:attrNameLst>
                                          <p:attrName>ppt_x</p:attrName>
                                          <p:attrName>ppt_y</p:attrName>
                                        </p:attrNameLst>
                                      </p:cBhvr>
                                    </p:animMotion>
                                    <p:animEffect transition="in" filter="fade">
                                      <p:cBhvr>
                                        <p:cTn id="19" dur="1000"/>
                                        <p:tgtEl>
                                          <p:spTgt spid="139267">
                                            <p:txEl>
                                              <p:pRg st="1" end="1"/>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Scale>
                                      <p:cBhvr>
                                        <p:cTn id="22" dur="1000" decel="50000" fill="hold">
                                          <p:stCondLst>
                                            <p:cond delay="0"/>
                                          </p:stCondLst>
                                        </p:cTn>
                                        <p:tgtEl>
                                          <p:spTgt spid="1392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9267">
                                            <p:txEl>
                                              <p:pRg st="3" end="3"/>
                                            </p:txEl>
                                          </p:spTgt>
                                        </p:tgtEl>
                                        <p:attrNameLst>
                                          <p:attrName>ppt_x</p:attrName>
                                          <p:attrName>ppt_y</p:attrName>
                                        </p:attrNameLst>
                                      </p:cBhvr>
                                    </p:animMotion>
                                    <p:animEffect transition="in" filter="fade">
                                      <p:cBhvr>
                                        <p:cTn id="24" dur="1000"/>
                                        <p:tgtEl>
                                          <p:spTgt spid="139267">
                                            <p:txEl>
                                              <p:pRg st="3" end="3"/>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139267">
                                            <p:txEl>
                                              <p:pRg st="4" end="4"/>
                                            </p:txEl>
                                          </p:spTgt>
                                        </p:tgtEl>
                                        <p:attrNameLst>
                                          <p:attrName>style.visibility</p:attrName>
                                        </p:attrNameLst>
                                      </p:cBhvr>
                                      <p:to>
                                        <p:strVal val="visible"/>
                                      </p:to>
                                    </p:set>
                                    <p:animScale>
                                      <p:cBhvr>
                                        <p:cTn id="27" dur="1000" decel="50000" fill="hold">
                                          <p:stCondLst>
                                            <p:cond delay="0"/>
                                          </p:stCondLst>
                                        </p:cTn>
                                        <p:tgtEl>
                                          <p:spTgt spid="1392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9267">
                                            <p:txEl>
                                              <p:pRg st="4" end="4"/>
                                            </p:txEl>
                                          </p:spTgt>
                                        </p:tgtEl>
                                        <p:attrNameLst>
                                          <p:attrName>ppt_x</p:attrName>
                                          <p:attrName>ppt_y</p:attrName>
                                        </p:attrNameLst>
                                      </p:cBhvr>
                                    </p:animMotion>
                                    <p:animEffect transition="in" filter="fade">
                                      <p:cBhvr>
                                        <p:cTn id="29" dur="10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3200" b="1" dirty="0">
                <a:solidFill>
                  <a:schemeClr val="accent1"/>
                </a:solidFill>
              </a:rPr>
              <a:t>E1 </a:t>
            </a:r>
            <a:r>
              <a:rPr lang="en-US" sz="3200" b="1" dirty="0" smtClean="0">
                <a:solidFill>
                  <a:schemeClr val="accent1"/>
                </a:solidFill>
              </a:rPr>
              <a:t>– Law </a:t>
            </a:r>
            <a:r>
              <a:rPr lang="en-US" sz="3200" b="1" dirty="0">
                <a:solidFill>
                  <a:schemeClr val="accent1"/>
                </a:solidFill>
              </a:rPr>
              <a:t>Enforcement (pages 24-26</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05475" name="Rectangle 3"/>
          <p:cNvSpPr>
            <a:spLocks noGrp="1" noChangeArrowheads="1"/>
          </p:cNvSpPr>
          <p:nvPr>
            <p:ph idx="1"/>
          </p:nvPr>
        </p:nvSpPr>
        <p:spPr>
          <a:xfrm>
            <a:off x="457200" y="1371600"/>
            <a:ext cx="7620000" cy="5029200"/>
          </a:xfrm>
          <a:noFill/>
        </p:spPr>
        <p:txBody>
          <a:bodyPr/>
          <a:lstStyle/>
          <a:p>
            <a:r>
              <a:rPr lang="en-US" sz="2600" b="1" dirty="0"/>
              <a:t>Question 36 – Additional Information</a:t>
            </a:r>
            <a:r>
              <a:rPr lang="en-US" b="1" dirty="0"/>
              <a:t>	</a:t>
            </a:r>
          </a:p>
          <a:p>
            <a:pPr marL="639763" lvl="1" indent="-296863">
              <a:buClrTx/>
              <a:buFont typeface="Calibri" pitchFamily="34" charset="0"/>
              <a:buChar char="−"/>
            </a:pPr>
            <a:r>
              <a:rPr lang="en-US" sz="2400" dirty="0"/>
              <a:t>USE THIS SECTION</a:t>
            </a:r>
          </a:p>
          <a:p>
            <a:pPr lvl="2">
              <a:buClr>
                <a:schemeClr val="accent1"/>
              </a:buClr>
            </a:pPr>
            <a:r>
              <a:rPr lang="en-US" sz="2200" dirty="0" smtClean="0"/>
              <a:t>To </a:t>
            </a:r>
            <a:r>
              <a:rPr lang="en-US" sz="2200" dirty="0"/>
              <a:t>discuss the effectiveness of law enforcement services funded by STOP VAWA funds.</a:t>
            </a:r>
          </a:p>
          <a:p>
            <a:pPr lvl="2">
              <a:buClr>
                <a:schemeClr val="accent1"/>
              </a:buClr>
            </a:pPr>
            <a:r>
              <a:rPr lang="en-US" sz="2200" dirty="0" smtClean="0"/>
              <a:t>To provide </a:t>
            </a:r>
            <a:r>
              <a:rPr lang="en-US" sz="2200" dirty="0"/>
              <a:t>an anecdotal situation </a:t>
            </a:r>
            <a:r>
              <a:rPr lang="en-US" sz="2200" dirty="0" smtClean="0"/>
              <a:t>without </a:t>
            </a:r>
            <a:r>
              <a:rPr lang="en-US" sz="2200" dirty="0"/>
              <a:t>revealing the victim. </a:t>
            </a:r>
          </a:p>
          <a:p>
            <a:pPr lvl="2">
              <a:buClr>
                <a:schemeClr val="accent1"/>
              </a:buClr>
            </a:pPr>
            <a:r>
              <a:rPr lang="en-US" sz="2200" dirty="0" smtClean="0"/>
              <a:t>To provide results! </a:t>
            </a:r>
            <a:endParaRPr lang="en-US" sz="2200" dirty="0"/>
          </a:p>
        </p:txBody>
      </p:sp>
      <p:cxnSp>
        <p:nvCxnSpPr>
          <p:cNvPr id="3" name="Straight Connector 2"/>
          <p:cNvCxnSpPr/>
          <p:nvPr/>
        </p:nvCxnSpPr>
        <p:spPr>
          <a:xfrm>
            <a:off x="609600" y="9144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26638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1836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with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ppt_x</p:attrName>
                                        </p:attrNameLst>
                                      </p:cBhvr>
                                      <p:tavLst>
                                        <p:tav tm="0">
                                          <p:val>
                                            <p:strVal val="#ppt_x+#ppt_w/2"/>
                                          </p:val>
                                        </p:tav>
                                        <p:tav tm="100000">
                                          <p:val>
                                            <p:strVal val="#ppt_x"/>
                                          </p:val>
                                        </p:tav>
                                      </p:tavLst>
                                    </p:anim>
                                    <p:anim calcmode="lin" valueType="num">
                                      <p:cBhvr>
                                        <p:cTn id="8" dur="1000" fill="hold"/>
                                        <p:tgtEl>
                                          <p:spTgt spid="10547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105475">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p:cTn id="13" dur="1000" fill="hold"/>
                                        <p:tgtEl>
                                          <p:spTgt spid="105475">
                                            <p:txEl>
                                              <p:pRg st="1" end="1"/>
                                            </p:txEl>
                                          </p:spTgt>
                                        </p:tgtEl>
                                        <p:attrNameLst>
                                          <p:attrName>ppt_x</p:attrName>
                                        </p:attrNameLst>
                                      </p:cBhvr>
                                      <p:tavLst>
                                        <p:tav tm="0">
                                          <p:val>
                                            <p:strVal val="#ppt_x+#ppt_w/2"/>
                                          </p:val>
                                        </p:tav>
                                        <p:tav tm="100000">
                                          <p:val>
                                            <p:strVal val="#ppt_x"/>
                                          </p:val>
                                        </p:tav>
                                      </p:tavLst>
                                    </p:anim>
                                    <p:anim calcmode="lin" valueType="num">
                                      <p:cBhvr>
                                        <p:cTn id="14" dur="1000" fill="hold"/>
                                        <p:tgtEl>
                                          <p:spTgt spid="105475">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5475">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2" fill="hold" nodeType="with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p:cTn id="19" dur="1000" fill="hold"/>
                                        <p:tgtEl>
                                          <p:spTgt spid="105475">
                                            <p:txEl>
                                              <p:pRg st="2" end="2"/>
                                            </p:txEl>
                                          </p:spTgt>
                                        </p:tgtEl>
                                        <p:attrNameLst>
                                          <p:attrName>ppt_x</p:attrName>
                                        </p:attrNameLst>
                                      </p:cBhvr>
                                      <p:tavLst>
                                        <p:tav tm="0">
                                          <p:val>
                                            <p:strVal val="#ppt_x+#ppt_w/2"/>
                                          </p:val>
                                        </p:tav>
                                        <p:tav tm="100000">
                                          <p:val>
                                            <p:strVal val="#ppt_x"/>
                                          </p:val>
                                        </p:tav>
                                      </p:tavLst>
                                    </p:anim>
                                    <p:anim calcmode="lin" valueType="num">
                                      <p:cBhvr>
                                        <p:cTn id="20" dur="1000" fill="hold"/>
                                        <p:tgtEl>
                                          <p:spTgt spid="105475">
                                            <p:txEl>
                                              <p:pRg st="2" end="2"/>
                                            </p:txEl>
                                          </p:spTgt>
                                        </p:tgtEl>
                                        <p:attrNameLst>
                                          <p:attrName>ppt_y</p:attrName>
                                        </p:attrNameLst>
                                      </p:cBhvr>
                                      <p:tavLst>
                                        <p:tav tm="0">
                                          <p:val>
                                            <p:strVal val="#ppt_y"/>
                                          </p:val>
                                        </p:tav>
                                        <p:tav tm="100000">
                                          <p:val>
                                            <p:strVal val="#ppt_y"/>
                                          </p:val>
                                        </p:tav>
                                      </p:tavLst>
                                    </p:anim>
                                    <p:anim calcmode="lin" valueType="num">
                                      <p:cBhvr>
                                        <p:cTn id="21" dur="1000" fill="hold"/>
                                        <p:tgtEl>
                                          <p:spTgt spid="10547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5475">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2" fill="hold" nodeType="with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p:cTn id="25" dur="1000" fill="hold"/>
                                        <p:tgtEl>
                                          <p:spTgt spid="105475">
                                            <p:txEl>
                                              <p:pRg st="3" end="3"/>
                                            </p:txEl>
                                          </p:spTgt>
                                        </p:tgtEl>
                                        <p:attrNameLst>
                                          <p:attrName>ppt_x</p:attrName>
                                        </p:attrNameLst>
                                      </p:cBhvr>
                                      <p:tavLst>
                                        <p:tav tm="0">
                                          <p:val>
                                            <p:strVal val="#ppt_x+#ppt_w/2"/>
                                          </p:val>
                                        </p:tav>
                                        <p:tav tm="100000">
                                          <p:val>
                                            <p:strVal val="#ppt_x"/>
                                          </p:val>
                                        </p:tav>
                                      </p:tavLst>
                                    </p:anim>
                                    <p:anim calcmode="lin" valueType="num">
                                      <p:cBhvr>
                                        <p:cTn id="26" dur="1000" fill="hold"/>
                                        <p:tgtEl>
                                          <p:spTgt spid="105475">
                                            <p:txEl>
                                              <p:pRg st="3" end="3"/>
                                            </p:txEl>
                                          </p:spTgt>
                                        </p:tgtEl>
                                        <p:attrNameLst>
                                          <p:attrName>ppt_y</p:attrName>
                                        </p:attrNameLst>
                                      </p:cBhvr>
                                      <p:tavLst>
                                        <p:tav tm="0">
                                          <p:val>
                                            <p:strVal val="#ppt_y"/>
                                          </p:val>
                                        </p:tav>
                                        <p:tav tm="100000">
                                          <p:val>
                                            <p:strVal val="#ppt_y"/>
                                          </p:val>
                                        </p:tav>
                                      </p:tavLst>
                                    </p:anim>
                                    <p:anim calcmode="lin" valueType="num">
                                      <p:cBhvr>
                                        <p:cTn id="27" dur="1000" fill="hold"/>
                                        <p:tgtEl>
                                          <p:spTgt spid="10547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05475">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2" fill="hold" nodeType="with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p:cTn id="31" dur="1000" fill="hold"/>
                                        <p:tgtEl>
                                          <p:spTgt spid="105475">
                                            <p:txEl>
                                              <p:pRg st="4" end="4"/>
                                            </p:txEl>
                                          </p:spTgt>
                                        </p:tgtEl>
                                        <p:attrNameLst>
                                          <p:attrName>ppt_x</p:attrName>
                                        </p:attrNameLst>
                                      </p:cBhvr>
                                      <p:tavLst>
                                        <p:tav tm="0">
                                          <p:val>
                                            <p:strVal val="#ppt_x+#ppt_w/2"/>
                                          </p:val>
                                        </p:tav>
                                        <p:tav tm="100000">
                                          <p:val>
                                            <p:strVal val="#ppt_x"/>
                                          </p:val>
                                        </p:tav>
                                      </p:tavLst>
                                    </p:anim>
                                    <p:anim calcmode="lin" valueType="num">
                                      <p:cBhvr>
                                        <p:cTn id="32" dur="1000" fill="hold"/>
                                        <p:tgtEl>
                                          <p:spTgt spid="105475">
                                            <p:txEl>
                                              <p:pRg st="4" end="4"/>
                                            </p:txEl>
                                          </p:spTgt>
                                        </p:tgtEl>
                                        <p:attrNameLst>
                                          <p:attrName>ppt_y</p:attrName>
                                        </p:attrNameLst>
                                      </p:cBhvr>
                                      <p:tavLst>
                                        <p:tav tm="0">
                                          <p:val>
                                            <p:strVal val="#ppt_y"/>
                                          </p:val>
                                        </p:tav>
                                        <p:tav tm="100000">
                                          <p:val>
                                            <p:strVal val="#ppt_y"/>
                                          </p:val>
                                        </p:tav>
                                      </p:tavLst>
                                    </p:anim>
                                    <p:anim calcmode="lin" valueType="num">
                                      <p:cBhvr>
                                        <p:cTn id="33" dur="1000" fill="hold"/>
                                        <p:tgtEl>
                                          <p:spTgt spid="10547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0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solidFill>
                  <a:srgbClr val="547E5B"/>
                </a:solidFill>
              </a:rPr>
              <a:t>The Muskie Report</a:t>
            </a:r>
          </a:p>
        </p:txBody>
      </p:sp>
      <p:sp>
        <p:nvSpPr>
          <p:cNvPr id="10243" name="Rectangle 3"/>
          <p:cNvSpPr>
            <a:spLocks noGrp="1" noChangeArrowheads="1"/>
          </p:cNvSpPr>
          <p:nvPr>
            <p:ph idx="1"/>
          </p:nvPr>
        </p:nvSpPr>
        <p:spPr>
          <a:xfrm>
            <a:off x="609600" y="1524000"/>
            <a:ext cx="7086600" cy="4726781"/>
          </a:xfrm>
        </p:spPr>
        <p:txBody>
          <a:bodyPr>
            <a:normAutofit fontScale="92500" lnSpcReduction="10000"/>
          </a:bodyPr>
          <a:lstStyle/>
          <a:p>
            <a:pPr indent="-342900">
              <a:buFont typeface="Wingdings" pitchFamily="2" charset="2"/>
              <a:buNone/>
            </a:pPr>
            <a:endParaRPr lang="en-US" sz="1200" dirty="0"/>
          </a:p>
          <a:p>
            <a:pPr indent="-342900">
              <a:spcBef>
                <a:spcPts val="0"/>
              </a:spcBef>
            </a:pPr>
            <a:r>
              <a:rPr lang="en-US" sz="2600" dirty="0" smtClean="0"/>
              <a:t>Be sure you are using the most current </a:t>
            </a:r>
          </a:p>
          <a:p>
            <a:pPr indent="0">
              <a:spcBef>
                <a:spcPts val="0"/>
              </a:spcBef>
              <a:buNone/>
            </a:pPr>
            <a:r>
              <a:rPr lang="en-US" sz="2600" dirty="0" smtClean="0"/>
              <a:t>version of the report form; you can </a:t>
            </a:r>
          </a:p>
          <a:p>
            <a:pPr indent="0">
              <a:spcBef>
                <a:spcPts val="0"/>
              </a:spcBef>
              <a:buNone/>
            </a:pPr>
            <a:r>
              <a:rPr lang="en-US" sz="2600" dirty="0" smtClean="0"/>
              <a:t>download from Muskie site:</a:t>
            </a:r>
          </a:p>
          <a:p>
            <a:pPr marL="347663" indent="0">
              <a:spcBef>
                <a:spcPts val="0"/>
              </a:spcBef>
              <a:buNone/>
            </a:pPr>
            <a:r>
              <a:rPr lang="en-US" sz="2100" dirty="0">
                <a:solidFill>
                  <a:srgbClr val="210CBE"/>
                </a:solidFill>
                <a:hlinkClick r:id="rId3"/>
              </a:rPr>
              <a:t>http://muskie.usm.maine.edu/vawamei/stopformulaform.htm</a:t>
            </a:r>
            <a:r>
              <a:rPr lang="en-US" sz="2100" dirty="0" smtClean="0">
                <a:solidFill>
                  <a:srgbClr val="210CBE"/>
                </a:solidFill>
              </a:rPr>
              <a:t>.</a:t>
            </a:r>
          </a:p>
          <a:p>
            <a:pPr marL="0" indent="0">
              <a:buNone/>
            </a:pPr>
            <a:endParaRPr lang="en-US" sz="2600" dirty="0"/>
          </a:p>
          <a:p>
            <a:pPr indent="-342900"/>
            <a:r>
              <a:rPr lang="en-US" sz="2600" dirty="0" smtClean="0"/>
              <a:t>Only </a:t>
            </a:r>
            <a:r>
              <a:rPr lang="en-US" sz="2600" dirty="0"/>
              <a:t>complete the </a:t>
            </a:r>
            <a:r>
              <a:rPr lang="en-US" sz="2600" dirty="0" smtClean="0"/>
              <a:t>section(s) </a:t>
            </a:r>
            <a:r>
              <a:rPr lang="en-US" sz="2600" dirty="0"/>
              <a:t>based on the </a:t>
            </a:r>
            <a:r>
              <a:rPr lang="en-US" sz="2600" u="sng" dirty="0"/>
              <a:t>activities engaged in during the reporting </a:t>
            </a:r>
            <a:r>
              <a:rPr lang="en-US" sz="2600" u="sng" dirty="0" smtClean="0"/>
              <a:t>period</a:t>
            </a:r>
            <a:r>
              <a:rPr lang="en-US" sz="2600" dirty="0" smtClean="0"/>
              <a:t> (Sections A1, A2, B, C2, F required).</a:t>
            </a:r>
            <a:r>
              <a:rPr lang="en-US" sz="2600" u="sng" dirty="0" smtClean="0"/>
              <a:t> </a:t>
            </a:r>
          </a:p>
          <a:p>
            <a:pPr indent="-342900">
              <a:buNone/>
            </a:pPr>
            <a:endParaRPr lang="en-US" sz="2600" u="sng" dirty="0" smtClean="0"/>
          </a:p>
          <a:p>
            <a:pPr indent="-342900"/>
            <a:r>
              <a:rPr lang="en-US" sz="2600" dirty="0" smtClean="0"/>
              <a:t>Each time when you save the document use “Save As” </a:t>
            </a:r>
            <a:r>
              <a:rPr lang="en-US" sz="2600" b="1" i="1" dirty="0" smtClean="0"/>
              <a:t>not</a:t>
            </a:r>
            <a:r>
              <a:rPr lang="en-US" sz="2600" i="1" dirty="0" smtClean="0"/>
              <a:t> </a:t>
            </a:r>
            <a:r>
              <a:rPr lang="en-US" sz="2600" dirty="0" smtClean="0"/>
              <a:t>“Save” because “Save” will enlarge the file and it may become too large to upload to E-grants. </a:t>
            </a:r>
            <a:endParaRPr lang="en-US" sz="2600" u="sng" dirty="0" smtClean="0"/>
          </a:p>
          <a:p>
            <a:endParaRPr lang="en-US" u="sng" dirty="0"/>
          </a:p>
        </p:txBody>
      </p:sp>
      <p:pic>
        <p:nvPicPr>
          <p:cNvPr id="7170" name="Picture 2" descr="C:\Documents and Settings\je1\Local Settings\Temporary Internet Files\Content.IE5\02ZN4VL2\MC9002331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800" y="762000"/>
            <a:ext cx="2429001" cy="20621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25670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6" end="6"/>
                                            </p:txEl>
                                          </p:spTgt>
                                        </p:tgtEl>
                                        <p:attrNameLst>
                                          <p:attrName>style.visibility</p:attrName>
                                        </p:attrNameLst>
                                      </p:cBhvr>
                                      <p:to>
                                        <p:strVal val="visible"/>
                                      </p:to>
                                    </p:set>
                                    <p:animEffect transition="in" filter="dissolve">
                                      <p:cBhvr>
                                        <p:cTn id="7" dur="500"/>
                                        <p:tgtEl>
                                          <p:spTgt spid="1024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3">
                                            <p:txEl>
                                              <p:pRg st="8" end="8"/>
                                            </p:txEl>
                                          </p:spTgt>
                                        </p:tgtEl>
                                        <p:attrNameLst>
                                          <p:attrName>style.visibility</p:attrName>
                                        </p:attrNameLst>
                                      </p:cBhvr>
                                      <p:to>
                                        <p:strVal val="visible"/>
                                      </p:to>
                                    </p:set>
                                    <p:animEffect transition="in" filter="dissolve">
                                      <p:cBhvr>
                                        <p:cTn id="1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b="1" dirty="0">
                <a:solidFill>
                  <a:schemeClr val="accent1"/>
                </a:solidFill>
              </a:rPr>
              <a:t>E2 </a:t>
            </a:r>
            <a:r>
              <a:rPr lang="en-US" sz="3200" b="1" dirty="0" smtClean="0">
                <a:solidFill>
                  <a:schemeClr val="accent1"/>
                </a:solidFill>
              </a:rPr>
              <a:t>– </a:t>
            </a:r>
            <a:r>
              <a:rPr lang="en-US" sz="3200" b="1" dirty="0">
                <a:solidFill>
                  <a:schemeClr val="accent1"/>
                </a:solidFill>
              </a:rPr>
              <a:t>Prosecution (pages 27-31</a:t>
            </a:r>
            <a:r>
              <a:rPr lang="en-US" sz="3200" b="1" dirty="0" smtClean="0">
                <a:solidFill>
                  <a:schemeClr val="accent1"/>
                </a:solidFill>
              </a:rPr>
              <a:t>)</a:t>
            </a:r>
            <a:r>
              <a:rPr lang="en-US" sz="3200" dirty="0" smtClean="0"/>
              <a:t/>
            </a:r>
            <a:br>
              <a:rPr lang="en-US" sz="3200" dirty="0" smtClean="0"/>
            </a:br>
            <a:endParaRPr lang="en-US" sz="3200" dirty="0"/>
          </a:p>
        </p:txBody>
      </p:sp>
      <p:sp>
        <p:nvSpPr>
          <p:cNvPr id="33795" name="Rectangle 3"/>
          <p:cNvSpPr>
            <a:spLocks noGrp="1" noChangeArrowheads="1"/>
          </p:cNvSpPr>
          <p:nvPr>
            <p:ph idx="1"/>
          </p:nvPr>
        </p:nvSpPr>
        <p:spPr>
          <a:xfrm>
            <a:off x="457200" y="1295400"/>
            <a:ext cx="7924800" cy="5105400"/>
          </a:xfrm>
        </p:spPr>
        <p:txBody>
          <a:bodyPr>
            <a:normAutofit/>
          </a:bodyPr>
          <a:lstStyle/>
          <a:p>
            <a:r>
              <a:rPr lang="en-US" sz="2600" dirty="0" smtClean="0"/>
              <a:t>If </a:t>
            </a:r>
            <a:r>
              <a:rPr lang="en-US" sz="2600" dirty="0"/>
              <a:t>you report under this section, you must list staff </a:t>
            </a:r>
            <a:r>
              <a:rPr lang="en-US" sz="2600" dirty="0" smtClean="0">
                <a:solidFill>
                  <a:prstClr val="black"/>
                </a:solidFill>
              </a:rPr>
              <a:t>(Investigator, Prosecutor) </a:t>
            </a:r>
            <a:r>
              <a:rPr lang="en-US" sz="2600" dirty="0"/>
              <a:t>under A2 - Staff Information. </a:t>
            </a:r>
            <a:endParaRPr lang="en-US" sz="2600" dirty="0" smtClean="0"/>
          </a:p>
          <a:p>
            <a:r>
              <a:rPr lang="en-US" sz="2600" dirty="0"/>
              <a:t>If an advocate is employed by or located at a prosecutor’s office, report activities </a:t>
            </a:r>
            <a:r>
              <a:rPr lang="en-US" sz="2600" i="1" dirty="0"/>
              <a:t>only</a:t>
            </a:r>
            <a:r>
              <a:rPr lang="en-US" sz="2600" dirty="0"/>
              <a:t> in Section D</a:t>
            </a:r>
            <a:r>
              <a:rPr lang="en-US" sz="2600" dirty="0" smtClean="0"/>
              <a:t>.</a:t>
            </a:r>
            <a:endParaRPr lang="en-US" sz="2600" dirty="0"/>
          </a:p>
          <a:p>
            <a:r>
              <a:rPr lang="en-US" sz="2600" u="sng" dirty="0" smtClean="0"/>
              <a:t>Only </a:t>
            </a:r>
            <a:r>
              <a:rPr lang="en-US" sz="2600" u="sng" dirty="0"/>
              <a:t>report activities that are grant funded</a:t>
            </a:r>
            <a:r>
              <a:rPr lang="en-US" sz="2600" dirty="0"/>
              <a:t>.</a:t>
            </a:r>
          </a:p>
          <a:p>
            <a:r>
              <a:rPr lang="en-US" sz="2600" dirty="0"/>
              <a:t>All data reported by </a:t>
            </a:r>
            <a:r>
              <a:rPr lang="en-US" sz="2600" dirty="0" smtClean="0"/>
              <a:t>prosecution </a:t>
            </a:r>
            <a:r>
              <a:rPr lang="en-US" sz="2600" dirty="0"/>
              <a:t>will be based on </a:t>
            </a:r>
            <a:r>
              <a:rPr lang="en-US" sz="2600" i="1" dirty="0"/>
              <a:t>cases</a:t>
            </a:r>
            <a:r>
              <a:rPr lang="en-US" sz="2600" dirty="0"/>
              <a:t> rather than </a:t>
            </a:r>
            <a:r>
              <a:rPr lang="en-US" sz="2600" i="1" dirty="0"/>
              <a:t>charges</a:t>
            </a:r>
            <a:r>
              <a:rPr lang="en-US" sz="2600" dirty="0"/>
              <a:t>. </a:t>
            </a:r>
          </a:p>
        </p:txBody>
      </p:sp>
      <p:cxnSp>
        <p:nvCxnSpPr>
          <p:cNvPr id="3" name="Straight Connector 2"/>
          <p:cNvCxnSpPr/>
          <p:nvPr/>
        </p:nvCxnSpPr>
        <p:spPr>
          <a:xfrm>
            <a:off x="609600" y="990600"/>
            <a:ext cx="7239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20482" name="Picture 2" descr="C:\Documents and Settings\je1\Local Settings\Temporary Internet Files\Content.IE5\LY231U0W\MP9001785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971" y="4267200"/>
            <a:ext cx="2442072" cy="16195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88101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p:cTn id="14" dur="1000" fill="hold"/>
                                        <p:tgtEl>
                                          <p:spTgt spid="337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37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37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1000" fill="hold"/>
                                        <p:tgtEl>
                                          <p:spTgt spid="337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37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 calcmode="lin" valueType="num">
                                      <p:cBhvr>
                                        <p:cTn id="28" dur="1000" fill="hold"/>
                                        <p:tgtEl>
                                          <p:spTgt spid="337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37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b="1" dirty="0">
                <a:solidFill>
                  <a:schemeClr val="accent1"/>
                </a:solidFill>
              </a:rPr>
              <a:t>E2 </a:t>
            </a:r>
            <a:r>
              <a:rPr lang="en-US" sz="3200" b="1" dirty="0" smtClean="0">
                <a:solidFill>
                  <a:schemeClr val="accent1"/>
                </a:solidFill>
              </a:rPr>
              <a:t>– </a:t>
            </a:r>
            <a:r>
              <a:rPr lang="en-US" sz="3200" b="1" dirty="0">
                <a:solidFill>
                  <a:schemeClr val="accent1"/>
                </a:solidFill>
              </a:rPr>
              <a:t>Prosecution (pages 27-31</a:t>
            </a:r>
            <a:r>
              <a:rPr lang="en-US" sz="3200" b="1" dirty="0" smtClean="0">
                <a:solidFill>
                  <a:schemeClr val="accent1"/>
                </a:solidFill>
              </a:rPr>
              <a:t>)</a:t>
            </a:r>
            <a:r>
              <a:rPr lang="en-US" sz="3200" dirty="0" smtClean="0"/>
              <a:t/>
            </a:r>
            <a:br>
              <a:rPr lang="en-US" sz="3200" dirty="0" smtClean="0"/>
            </a:br>
            <a:endParaRPr lang="en-US" sz="3200" dirty="0"/>
          </a:p>
        </p:txBody>
      </p:sp>
      <p:sp>
        <p:nvSpPr>
          <p:cNvPr id="33795" name="Rectangle 3"/>
          <p:cNvSpPr>
            <a:spLocks noGrp="1" noChangeArrowheads="1"/>
          </p:cNvSpPr>
          <p:nvPr>
            <p:ph idx="1"/>
          </p:nvPr>
        </p:nvSpPr>
        <p:spPr>
          <a:xfrm>
            <a:off x="457200" y="1295400"/>
            <a:ext cx="7924800" cy="5105400"/>
          </a:xfrm>
        </p:spPr>
        <p:txBody>
          <a:bodyPr>
            <a:normAutofit/>
          </a:bodyPr>
          <a:lstStyle/>
          <a:p>
            <a:r>
              <a:rPr lang="en-US" sz="2600" dirty="0" smtClean="0"/>
              <a:t>If </a:t>
            </a:r>
            <a:r>
              <a:rPr lang="en-US" sz="2600" dirty="0"/>
              <a:t>you report under this section, you must list staff </a:t>
            </a:r>
            <a:r>
              <a:rPr lang="en-US" sz="2600" dirty="0" smtClean="0">
                <a:solidFill>
                  <a:prstClr val="black"/>
                </a:solidFill>
              </a:rPr>
              <a:t>(Investigator, Prosecutor) </a:t>
            </a:r>
            <a:r>
              <a:rPr lang="en-US" sz="2600" dirty="0"/>
              <a:t>under A2 - Staff Information. </a:t>
            </a:r>
            <a:endParaRPr lang="en-US" sz="2600" dirty="0" smtClean="0"/>
          </a:p>
          <a:p>
            <a:r>
              <a:rPr lang="en-US" sz="2600" dirty="0"/>
              <a:t>If an advocate is employed by or located at a prosecutor’s office, report activities </a:t>
            </a:r>
            <a:r>
              <a:rPr lang="en-US" sz="2600" i="1" dirty="0"/>
              <a:t>only</a:t>
            </a:r>
            <a:r>
              <a:rPr lang="en-US" sz="2600" dirty="0"/>
              <a:t> in Section D</a:t>
            </a:r>
            <a:r>
              <a:rPr lang="en-US" sz="2600" dirty="0" smtClean="0"/>
              <a:t>.</a:t>
            </a:r>
            <a:endParaRPr lang="en-US" sz="2600" dirty="0"/>
          </a:p>
          <a:p>
            <a:r>
              <a:rPr lang="en-US" sz="2600" u="sng" dirty="0" smtClean="0"/>
              <a:t>Only </a:t>
            </a:r>
            <a:r>
              <a:rPr lang="en-US" sz="2600" u="sng" dirty="0"/>
              <a:t>report activities that are grant funded</a:t>
            </a:r>
            <a:r>
              <a:rPr lang="en-US" sz="2600" dirty="0"/>
              <a:t>.</a:t>
            </a:r>
          </a:p>
          <a:p>
            <a:r>
              <a:rPr lang="en-US" sz="2600" dirty="0"/>
              <a:t>All data reported by </a:t>
            </a:r>
            <a:r>
              <a:rPr lang="en-US" sz="2600" dirty="0" smtClean="0"/>
              <a:t>prosecution </a:t>
            </a:r>
            <a:r>
              <a:rPr lang="en-US" sz="2600" dirty="0"/>
              <a:t>will be based on </a:t>
            </a:r>
            <a:r>
              <a:rPr lang="en-US" sz="2600" i="1" dirty="0"/>
              <a:t>cases</a:t>
            </a:r>
            <a:r>
              <a:rPr lang="en-US" sz="2600" dirty="0"/>
              <a:t> rather than </a:t>
            </a:r>
            <a:r>
              <a:rPr lang="en-US" sz="2600" i="1" dirty="0"/>
              <a:t>charges</a:t>
            </a:r>
            <a:r>
              <a:rPr lang="en-US" sz="2600" dirty="0"/>
              <a:t>. </a:t>
            </a:r>
          </a:p>
        </p:txBody>
      </p:sp>
      <p:cxnSp>
        <p:nvCxnSpPr>
          <p:cNvPr id="3" name="Straight Connector 2"/>
          <p:cNvCxnSpPr/>
          <p:nvPr/>
        </p:nvCxnSpPr>
        <p:spPr>
          <a:xfrm>
            <a:off x="609600" y="990600"/>
            <a:ext cx="7239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20482" name="Picture 2" descr="C:\Documents and Settings\je1\Local Settings\Temporary Internet Files\Content.IE5\LY231U0W\MP9001785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971" y="4267200"/>
            <a:ext cx="2442072" cy="16195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6211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p:cTn id="14" dur="1000" fill="hold"/>
                                        <p:tgtEl>
                                          <p:spTgt spid="337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37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37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1000" fill="hold"/>
                                        <p:tgtEl>
                                          <p:spTgt spid="337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37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 calcmode="lin" valueType="num">
                                      <p:cBhvr>
                                        <p:cTn id="28" dur="1000" fill="hold"/>
                                        <p:tgtEl>
                                          <p:spTgt spid="337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37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200" b="1" dirty="0">
                <a:solidFill>
                  <a:schemeClr val="accent1"/>
                </a:solidFill>
              </a:rPr>
              <a:t>E2 </a:t>
            </a:r>
            <a:r>
              <a:rPr lang="en-US" sz="3200" b="1" dirty="0" smtClean="0">
                <a:solidFill>
                  <a:schemeClr val="accent1"/>
                </a:solidFill>
              </a:rPr>
              <a:t>– </a:t>
            </a:r>
            <a:r>
              <a:rPr lang="en-US" sz="3200" b="1" dirty="0">
                <a:solidFill>
                  <a:schemeClr val="accent1"/>
                </a:solidFill>
              </a:rPr>
              <a:t>Prosecution (pages 27-31</a:t>
            </a:r>
            <a:r>
              <a:rPr lang="en-US" sz="3200" b="1" dirty="0" smtClean="0">
                <a:solidFill>
                  <a:schemeClr val="accent1"/>
                </a:solidFill>
              </a:rPr>
              <a:t>)</a:t>
            </a:r>
            <a:r>
              <a:rPr lang="en-US" sz="3200" dirty="0" smtClean="0"/>
              <a:t/>
            </a:r>
            <a:br>
              <a:rPr lang="en-US" sz="3200" dirty="0" smtClean="0"/>
            </a:br>
            <a:endParaRPr lang="en-US" sz="3200" dirty="0"/>
          </a:p>
        </p:txBody>
      </p:sp>
      <p:sp>
        <p:nvSpPr>
          <p:cNvPr id="59395" name="Rectangle 3"/>
          <p:cNvSpPr>
            <a:spLocks noGrp="1" noChangeArrowheads="1"/>
          </p:cNvSpPr>
          <p:nvPr>
            <p:ph idx="1"/>
          </p:nvPr>
        </p:nvSpPr>
        <p:spPr>
          <a:xfrm>
            <a:off x="457200" y="1371600"/>
            <a:ext cx="7924800" cy="5181600"/>
          </a:xfrm>
        </p:spPr>
        <p:txBody>
          <a:bodyPr>
            <a:normAutofit fontScale="92500" lnSpcReduction="10000"/>
          </a:bodyPr>
          <a:lstStyle/>
          <a:p>
            <a:pPr>
              <a:lnSpc>
                <a:spcPct val="90000"/>
              </a:lnSpc>
            </a:pPr>
            <a:r>
              <a:rPr lang="en-US" sz="2600" b="1" dirty="0"/>
              <a:t>Question 37A – Number of Cases Received, Accepted, </a:t>
            </a:r>
            <a:r>
              <a:rPr lang="en-US" sz="2600" b="1" dirty="0" smtClean="0"/>
              <a:t>Declined, </a:t>
            </a:r>
            <a:r>
              <a:rPr lang="en-US" sz="2600" b="1" dirty="0"/>
              <a:t>or Transferred</a:t>
            </a:r>
          </a:p>
          <a:p>
            <a:pPr marL="639763" lvl="1" indent="-292100">
              <a:lnSpc>
                <a:spcPct val="110000"/>
              </a:lnSpc>
              <a:buClrTx/>
              <a:buFont typeface="Calibri" pitchFamily="34" charset="0"/>
              <a:buChar char="−"/>
            </a:pPr>
            <a:r>
              <a:rPr lang="en-US" sz="2400" dirty="0" smtClean="0"/>
              <a:t>Report </a:t>
            </a:r>
            <a:r>
              <a:rPr lang="en-US" sz="2400" i="1" dirty="0" smtClean="0"/>
              <a:t>new </a:t>
            </a:r>
            <a:r>
              <a:rPr lang="en-US" sz="2400" dirty="0" smtClean="0"/>
              <a:t>cases during the current reporting period.</a:t>
            </a:r>
          </a:p>
          <a:p>
            <a:pPr marL="639763" lvl="1" indent="-292100">
              <a:lnSpc>
                <a:spcPct val="110000"/>
              </a:lnSpc>
              <a:buClrTx/>
              <a:buFont typeface="Calibri" pitchFamily="34" charset="0"/>
              <a:buChar char="−"/>
            </a:pPr>
            <a:r>
              <a:rPr lang="en-US" sz="2400" dirty="0" smtClean="0"/>
              <a:t>Report cases </a:t>
            </a:r>
            <a:r>
              <a:rPr lang="en-US" sz="2400" dirty="0"/>
              <a:t>by </a:t>
            </a:r>
            <a:r>
              <a:rPr lang="en-US" sz="2400" dirty="0" smtClean="0"/>
              <a:t>victimization type; jurisdiction may use other names for these offenses (assault, battery, harassment, criminal threatening, gross sexual misconduct, rape, etc.).</a:t>
            </a:r>
          </a:p>
          <a:p>
            <a:pPr marL="639763" lvl="1" indent="-292100">
              <a:lnSpc>
                <a:spcPct val="110000"/>
              </a:lnSpc>
              <a:buClrTx/>
              <a:buFont typeface="Calibri" pitchFamily="34" charset="0"/>
              <a:buChar char="−"/>
            </a:pPr>
            <a:r>
              <a:rPr lang="en-US" sz="2400" dirty="0" smtClean="0"/>
              <a:t>A case may include numerous charges</a:t>
            </a:r>
            <a:r>
              <a:rPr lang="en-US" sz="2400" dirty="0"/>
              <a:t>;</a:t>
            </a:r>
            <a:r>
              <a:rPr lang="en-US" sz="2400" dirty="0" smtClean="0"/>
              <a:t> characterize by most serious offense.</a:t>
            </a:r>
          </a:p>
          <a:p>
            <a:pPr marL="639763" lvl="1" indent="-292100">
              <a:lnSpc>
                <a:spcPct val="110000"/>
              </a:lnSpc>
              <a:buClrTx/>
              <a:buFont typeface="Calibri" pitchFamily="34" charset="0"/>
              <a:buChar char="−"/>
            </a:pPr>
            <a:r>
              <a:rPr lang="en-US" sz="2400" dirty="0" smtClean="0">
                <a:solidFill>
                  <a:srgbClr val="2F2B20"/>
                </a:solidFill>
              </a:rPr>
              <a:t>Referrals </a:t>
            </a:r>
            <a:r>
              <a:rPr lang="en-US" sz="2400" dirty="0">
                <a:solidFill>
                  <a:srgbClr val="2F2B20"/>
                </a:solidFill>
              </a:rPr>
              <a:t>Received: Allows grant-funded prosecutors to report </a:t>
            </a:r>
            <a:r>
              <a:rPr lang="en-US" sz="2400" u="sng" dirty="0">
                <a:solidFill>
                  <a:srgbClr val="2F2B20"/>
                </a:solidFill>
              </a:rPr>
              <a:t>all</a:t>
            </a:r>
            <a:r>
              <a:rPr lang="en-US" sz="2400" dirty="0">
                <a:solidFill>
                  <a:srgbClr val="2F2B20"/>
                </a:solidFill>
              </a:rPr>
              <a:t> domestic/dating violence, sexual assault, stalking cases received, regardless of source of referral and regardless of whether charging decision was made by law enforcement, prosecutor, or another entity. </a:t>
            </a:r>
            <a:endParaRPr lang="en-US" sz="2400" dirty="0" smtClean="0">
              <a:solidFill>
                <a:srgbClr val="2F2B20"/>
              </a:solidFill>
            </a:endParaRPr>
          </a:p>
          <a:p>
            <a:pPr marL="639763" lvl="1" indent="-292100">
              <a:lnSpc>
                <a:spcPct val="110000"/>
              </a:lnSpc>
              <a:buClrTx/>
              <a:buFont typeface="Calibri" pitchFamily="34" charset="0"/>
              <a:buChar char="−"/>
            </a:pPr>
            <a:r>
              <a:rPr lang="en-US" sz="2400" dirty="0" smtClean="0">
                <a:solidFill>
                  <a:srgbClr val="2F2B20"/>
                </a:solidFill>
              </a:rPr>
              <a:t>Report a case </a:t>
            </a:r>
            <a:r>
              <a:rPr lang="en-US" sz="2400" u="sng" dirty="0" smtClean="0">
                <a:solidFill>
                  <a:srgbClr val="2F2B20"/>
                </a:solidFill>
              </a:rPr>
              <a:t>one time only</a:t>
            </a:r>
            <a:r>
              <a:rPr lang="en-US" sz="2400" dirty="0" smtClean="0">
                <a:solidFill>
                  <a:srgbClr val="2F2B20"/>
                </a:solidFill>
              </a:rPr>
              <a:t> in either (b), (c), or (d).</a:t>
            </a:r>
            <a:endParaRPr lang="en-US" sz="2400" dirty="0">
              <a:solidFill>
                <a:srgbClr val="2F2B20"/>
              </a:solidFill>
            </a:endParaRPr>
          </a:p>
          <a:p>
            <a:pPr lvl="1">
              <a:lnSpc>
                <a:spcPct val="90000"/>
              </a:lnSpc>
            </a:pPr>
            <a:endParaRPr lang="en-US" sz="1300" dirty="0"/>
          </a:p>
        </p:txBody>
      </p:sp>
      <p:cxnSp>
        <p:nvCxnSpPr>
          <p:cNvPr id="3" name="Straight Connector 2"/>
          <p:cNvCxnSpPr/>
          <p:nvPr/>
        </p:nvCxnSpPr>
        <p:spPr>
          <a:xfrm>
            <a:off x="609600" y="990600"/>
            <a:ext cx="7239000" cy="0"/>
          </a:xfrm>
          <a:prstGeom prst="line">
            <a:avLst/>
          </a:prstGeom>
          <a:ln w="44450"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37271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93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39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Effect transition="in" filter="fade">
                                      <p:cBhvr>
                                        <p:cTn id="13" dur="1000"/>
                                        <p:tgtEl>
                                          <p:spTgt spid="59395">
                                            <p:txEl>
                                              <p:pRg st="1" end="1"/>
                                            </p:txEl>
                                          </p:spTgt>
                                        </p:tgtEl>
                                      </p:cBhvr>
                                    </p:animEffect>
                                    <p:anim calcmode="lin" valueType="num">
                                      <p:cBhvr>
                                        <p:cTn id="14"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939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9395">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1000"/>
                                        <p:tgtEl>
                                          <p:spTgt spid="59395">
                                            <p:txEl>
                                              <p:pRg st="2" end="2"/>
                                            </p:txEl>
                                          </p:spTgt>
                                        </p:tgtEl>
                                      </p:cBhvr>
                                    </p:animEffect>
                                    <p:anim calcmode="lin" valueType="num">
                                      <p:cBhvr>
                                        <p:cTn id="20"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939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9395">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Effect transition="in" filter="fade">
                                      <p:cBhvr>
                                        <p:cTn id="25" dur="1000"/>
                                        <p:tgtEl>
                                          <p:spTgt spid="59395">
                                            <p:txEl>
                                              <p:pRg st="3" end="3"/>
                                            </p:txEl>
                                          </p:spTgt>
                                        </p:tgtEl>
                                      </p:cBhvr>
                                    </p:animEffect>
                                    <p:anim calcmode="lin" valueType="num">
                                      <p:cBhvr>
                                        <p:cTn id="26"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9395">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9395">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Effect transition="in" filter="fade">
                                      <p:cBhvr>
                                        <p:cTn id="31" dur="1000"/>
                                        <p:tgtEl>
                                          <p:spTgt spid="59395">
                                            <p:txEl>
                                              <p:pRg st="4" end="4"/>
                                            </p:txEl>
                                          </p:spTgt>
                                        </p:tgtEl>
                                      </p:cBhvr>
                                    </p:animEffect>
                                    <p:anim calcmode="lin" valueType="num">
                                      <p:cBhvr>
                                        <p:cTn id="32"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939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9395">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fade">
                                      <p:cBhvr>
                                        <p:cTn id="37" dur="1000"/>
                                        <p:tgtEl>
                                          <p:spTgt spid="59395">
                                            <p:txEl>
                                              <p:pRg st="5" end="5"/>
                                            </p:txEl>
                                          </p:spTgt>
                                        </p:tgtEl>
                                      </p:cBhvr>
                                    </p:animEffect>
                                    <p:anim calcmode="lin" valueType="num">
                                      <p:cBhvr>
                                        <p:cTn id="38"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59395">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939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59395">
                                            <p:txEl>
                                              <p:pRg st="1" end="1"/>
                                            </p:txEl>
                                          </p:spTgt>
                                        </p:tgtEl>
                                        <p:attrNameLst>
                                          <p:attrName>style.visibility</p:attrName>
                                        </p:attrNameLst>
                                      </p:cBhvr>
                                      <p:to>
                                        <p:strVal val="visible"/>
                                      </p:to>
                                    </p:set>
                                    <p:animEffect transition="in" filter="fade">
                                      <p:cBhvr>
                                        <p:cTn id="45" dur="1000"/>
                                        <p:tgtEl>
                                          <p:spTgt spid="59395">
                                            <p:txEl>
                                              <p:pRg st="1" end="1"/>
                                            </p:txEl>
                                          </p:spTgt>
                                        </p:tgtEl>
                                      </p:cBhvr>
                                    </p:animEffect>
                                    <p:anim calcmode="lin" valueType="num">
                                      <p:cBhvr>
                                        <p:cTn id="46"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59395">
                                            <p:txEl>
                                              <p:pRg st="1" end="1"/>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93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59395">
                                            <p:txEl>
                                              <p:pRg st="2" end="2"/>
                                            </p:txEl>
                                          </p:spTgt>
                                        </p:tgtEl>
                                        <p:attrNameLst>
                                          <p:attrName>style.visibility</p:attrName>
                                        </p:attrNameLst>
                                      </p:cBhvr>
                                      <p:to>
                                        <p:strVal val="visible"/>
                                      </p:to>
                                    </p:set>
                                    <p:animEffect transition="in" filter="fade">
                                      <p:cBhvr>
                                        <p:cTn id="53" dur="1000"/>
                                        <p:tgtEl>
                                          <p:spTgt spid="59395">
                                            <p:txEl>
                                              <p:pRg st="2" end="2"/>
                                            </p:txEl>
                                          </p:spTgt>
                                        </p:tgtEl>
                                      </p:cBhvr>
                                    </p:animEffect>
                                    <p:anim calcmode="lin" valueType="num">
                                      <p:cBhvr>
                                        <p:cTn id="54"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59395">
                                            <p:txEl>
                                              <p:pRg st="2" end="2"/>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93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59395">
                                            <p:txEl>
                                              <p:pRg st="3" end="3"/>
                                            </p:txEl>
                                          </p:spTgt>
                                        </p:tgtEl>
                                        <p:attrNameLst>
                                          <p:attrName>style.visibility</p:attrName>
                                        </p:attrNameLst>
                                      </p:cBhvr>
                                      <p:to>
                                        <p:strVal val="visible"/>
                                      </p:to>
                                    </p:set>
                                    <p:animEffect transition="in" filter="fade">
                                      <p:cBhvr>
                                        <p:cTn id="61" dur="1000"/>
                                        <p:tgtEl>
                                          <p:spTgt spid="59395">
                                            <p:txEl>
                                              <p:pRg st="3" end="3"/>
                                            </p:txEl>
                                          </p:spTgt>
                                        </p:tgtEl>
                                      </p:cBhvr>
                                    </p:animEffect>
                                    <p:anim calcmode="lin" valueType="num">
                                      <p:cBhvr>
                                        <p:cTn id="62"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59395">
                                            <p:txEl>
                                              <p:pRg st="3" end="3"/>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939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59395">
                                            <p:txEl>
                                              <p:pRg st="4" end="4"/>
                                            </p:txEl>
                                          </p:spTgt>
                                        </p:tgtEl>
                                        <p:attrNameLst>
                                          <p:attrName>style.visibility</p:attrName>
                                        </p:attrNameLst>
                                      </p:cBhvr>
                                      <p:to>
                                        <p:strVal val="visible"/>
                                      </p:to>
                                    </p:set>
                                    <p:animEffect transition="in" filter="fade">
                                      <p:cBhvr>
                                        <p:cTn id="69" dur="1000"/>
                                        <p:tgtEl>
                                          <p:spTgt spid="59395">
                                            <p:txEl>
                                              <p:pRg st="4" end="4"/>
                                            </p:txEl>
                                          </p:spTgt>
                                        </p:tgtEl>
                                      </p:cBhvr>
                                    </p:animEffect>
                                    <p:anim calcmode="lin" valueType="num">
                                      <p:cBhvr>
                                        <p:cTn id="70"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59395">
                                            <p:txEl>
                                              <p:pRg st="4" end="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93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59395">
                                            <p:txEl>
                                              <p:pRg st="5" end="5"/>
                                            </p:txEl>
                                          </p:spTgt>
                                        </p:tgtEl>
                                        <p:attrNameLst>
                                          <p:attrName>style.visibility</p:attrName>
                                        </p:attrNameLst>
                                      </p:cBhvr>
                                      <p:to>
                                        <p:strVal val="visible"/>
                                      </p:to>
                                    </p:set>
                                    <p:animEffect transition="in" filter="fade">
                                      <p:cBhvr>
                                        <p:cTn id="77" dur="1000"/>
                                        <p:tgtEl>
                                          <p:spTgt spid="59395">
                                            <p:txEl>
                                              <p:pRg st="5" end="5"/>
                                            </p:txEl>
                                          </p:spTgt>
                                        </p:tgtEl>
                                      </p:cBhvr>
                                    </p:animEffect>
                                    <p:anim calcmode="lin" valueType="num">
                                      <p:cBhvr>
                                        <p:cTn id="78"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59395">
                                            <p:txEl>
                                              <p:pRg st="5" end="5"/>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939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3200" b="1" dirty="0" smtClean="0">
                <a:solidFill>
                  <a:schemeClr val="accent1"/>
                </a:solidFill>
              </a:rPr>
              <a:t>E2 – </a:t>
            </a:r>
            <a:r>
              <a:rPr lang="en-US" sz="3200" b="1" dirty="0">
                <a:solidFill>
                  <a:schemeClr val="accent1"/>
                </a:solidFill>
              </a:rPr>
              <a:t>Prosecution (pages 27-31</a:t>
            </a:r>
            <a:r>
              <a:rPr lang="en-US" sz="3200" b="1" dirty="0" smtClean="0">
                <a:solidFill>
                  <a:schemeClr val="accent1"/>
                </a:solidFill>
              </a:rPr>
              <a:t>)</a:t>
            </a:r>
            <a:r>
              <a:rPr lang="en-US" sz="3200" dirty="0" smtClean="0"/>
              <a:t/>
            </a:r>
            <a:br>
              <a:rPr lang="en-US" sz="3200" dirty="0" smtClean="0"/>
            </a:br>
            <a:endParaRPr lang="en-US" sz="3200" dirty="0"/>
          </a:p>
        </p:txBody>
      </p:sp>
      <p:sp>
        <p:nvSpPr>
          <p:cNvPr id="106499" name="Rectangle 3"/>
          <p:cNvSpPr>
            <a:spLocks noGrp="1" noChangeArrowheads="1"/>
          </p:cNvSpPr>
          <p:nvPr>
            <p:ph idx="1"/>
          </p:nvPr>
        </p:nvSpPr>
        <p:spPr>
          <a:xfrm>
            <a:off x="457200" y="1295400"/>
            <a:ext cx="7848600" cy="5105400"/>
          </a:xfrm>
        </p:spPr>
        <p:txBody>
          <a:bodyPr>
            <a:normAutofit/>
          </a:bodyPr>
          <a:lstStyle/>
          <a:p>
            <a:pPr lvl="0">
              <a:lnSpc>
                <a:spcPct val="90000"/>
              </a:lnSpc>
              <a:buClr>
                <a:srgbClr val="A9A57C"/>
              </a:buClr>
            </a:pPr>
            <a:r>
              <a:rPr lang="en-US" sz="2600" b="1" dirty="0">
                <a:solidFill>
                  <a:srgbClr val="2F2B20"/>
                </a:solidFill>
              </a:rPr>
              <a:t>Question 37B – </a:t>
            </a:r>
            <a:r>
              <a:rPr lang="en-US" sz="2600" b="1" dirty="0" smtClean="0">
                <a:solidFill>
                  <a:srgbClr val="2F2B20"/>
                </a:solidFill>
              </a:rPr>
              <a:t>Reasons for declining cases</a:t>
            </a:r>
            <a:endParaRPr lang="en-US" sz="2600" b="1" dirty="0">
              <a:solidFill>
                <a:srgbClr val="2F2B20"/>
              </a:solidFill>
            </a:endParaRPr>
          </a:p>
          <a:p>
            <a:pPr marL="639763" lvl="1" indent="-292100">
              <a:lnSpc>
                <a:spcPct val="110000"/>
              </a:lnSpc>
              <a:buClrTx/>
              <a:buFont typeface="Calibri" pitchFamily="34" charset="0"/>
              <a:buChar char="−"/>
            </a:pPr>
            <a:r>
              <a:rPr lang="en-US" sz="2200" dirty="0">
                <a:solidFill>
                  <a:srgbClr val="2F2B20"/>
                </a:solidFill>
              </a:rPr>
              <a:t>Of those </a:t>
            </a:r>
            <a:r>
              <a:rPr lang="en-US" sz="2200" dirty="0" smtClean="0">
                <a:solidFill>
                  <a:srgbClr val="2F2B20"/>
                </a:solidFill>
              </a:rPr>
              <a:t>cases reported as declined in 37A(c), </a:t>
            </a:r>
            <a:r>
              <a:rPr lang="en-US" sz="2200" dirty="0">
                <a:solidFill>
                  <a:srgbClr val="2F2B20"/>
                </a:solidFill>
              </a:rPr>
              <a:t>report </a:t>
            </a:r>
            <a:r>
              <a:rPr lang="en-US" sz="2200" u="sng" dirty="0" smtClean="0">
                <a:solidFill>
                  <a:srgbClr val="2F2B20"/>
                </a:solidFill>
              </a:rPr>
              <a:t>only the primary reason</a:t>
            </a:r>
            <a:r>
              <a:rPr lang="en-US" sz="2200" dirty="0" smtClean="0">
                <a:solidFill>
                  <a:srgbClr val="2F2B20"/>
                </a:solidFill>
              </a:rPr>
              <a:t> </a:t>
            </a:r>
            <a:r>
              <a:rPr lang="en-US" sz="2200" dirty="0">
                <a:solidFill>
                  <a:srgbClr val="2F2B20"/>
                </a:solidFill>
              </a:rPr>
              <a:t>for declining by victimization </a:t>
            </a:r>
            <a:r>
              <a:rPr lang="en-US" sz="2200" dirty="0" smtClean="0">
                <a:solidFill>
                  <a:srgbClr val="2F2B20"/>
                </a:solidFill>
              </a:rPr>
              <a:t>type.</a:t>
            </a:r>
            <a:r>
              <a:rPr lang="en-US" dirty="0">
                <a:solidFill>
                  <a:srgbClr val="2F2B20"/>
                </a:solidFill>
              </a:rPr>
              <a:t>	</a:t>
            </a:r>
            <a:endParaRPr lang="en-US" dirty="0" smtClean="0">
              <a:solidFill>
                <a:srgbClr val="2F2B20"/>
              </a:solidFill>
            </a:endParaRPr>
          </a:p>
          <a:p>
            <a:pPr marL="347663" lvl="1" indent="-231775">
              <a:lnSpc>
                <a:spcPct val="110000"/>
              </a:lnSpc>
              <a:buClr>
                <a:schemeClr val="accent1"/>
              </a:buClr>
            </a:pPr>
            <a:r>
              <a:rPr lang="en-US" sz="2600" b="1" dirty="0" smtClean="0">
                <a:solidFill>
                  <a:srgbClr val="2F2B20"/>
                </a:solidFill>
              </a:rPr>
              <a:t>Question 38 – Disposition of cases</a:t>
            </a:r>
          </a:p>
          <a:p>
            <a:pPr marL="630238" lvl="1" indent="-282575">
              <a:lnSpc>
                <a:spcPct val="110000"/>
              </a:lnSpc>
              <a:buClrTx/>
              <a:buFont typeface="Calibri" pitchFamily="34" charset="0"/>
              <a:buChar char="−"/>
            </a:pPr>
            <a:r>
              <a:rPr lang="en-US" sz="2200" dirty="0" smtClean="0">
                <a:solidFill>
                  <a:srgbClr val="2F2B20"/>
                </a:solidFill>
              </a:rPr>
              <a:t>Report the disposition of listed types of cases that occurred during the current reporting period</a:t>
            </a:r>
            <a:r>
              <a:rPr lang="en-US" sz="2400" dirty="0" smtClean="0">
                <a:solidFill>
                  <a:srgbClr val="2F2B20"/>
                </a:solidFill>
              </a:rPr>
              <a:t>.</a:t>
            </a:r>
          </a:p>
          <a:p>
            <a:pPr marL="114300" lvl="0" indent="0">
              <a:buClr>
                <a:srgbClr val="A9A57C"/>
              </a:buClr>
              <a:buNone/>
            </a:pPr>
            <a:endParaRPr lang="en-US" dirty="0">
              <a:solidFill>
                <a:srgbClr val="2F2B20"/>
              </a:solidFill>
            </a:endParaRPr>
          </a:p>
          <a:p>
            <a:pPr marL="1828800" lvl="0" indent="-1588">
              <a:buClr>
                <a:srgbClr val="A9A57C"/>
              </a:buClr>
              <a:buNone/>
            </a:pPr>
            <a:r>
              <a:rPr lang="en-US" sz="2200" b="1" i="1" dirty="0" smtClean="0">
                <a:solidFill>
                  <a:srgbClr val="C00000"/>
                </a:solidFill>
              </a:rPr>
              <a:t>Red flag</a:t>
            </a:r>
            <a:r>
              <a:rPr lang="en-US" sz="2200" dirty="0" smtClean="0">
                <a:solidFill>
                  <a:srgbClr val="2F2B20"/>
                </a:solidFill>
              </a:rPr>
              <a:t>: Reported number of case dispositions is either extremely low (10% or less) or extremely high (300-400%) when compared to the cases reported for prosecution.</a:t>
            </a:r>
            <a:endParaRPr lang="en-US" sz="2200" b="1" dirty="0">
              <a:solidFill>
                <a:srgbClr val="2F2B20"/>
              </a:solidFill>
            </a:endParaRPr>
          </a:p>
          <a:p>
            <a:pPr marL="347663" lvl="1" indent="0">
              <a:lnSpc>
                <a:spcPct val="110000"/>
              </a:lnSpc>
              <a:buClrTx/>
              <a:buNone/>
            </a:pPr>
            <a:endParaRPr lang="en-US" sz="2400" dirty="0">
              <a:solidFill>
                <a:srgbClr val="2F2B20"/>
              </a:solidFill>
            </a:endParaRPr>
          </a:p>
        </p:txBody>
      </p:sp>
      <p:cxnSp>
        <p:nvCxnSpPr>
          <p:cNvPr id="3" name="Straight Connector 2"/>
          <p:cNvCxnSpPr/>
          <p:nvPr/>
        </p:nvCxnSpPr>
        <p:spPr>
          <a:xfrm>
            <a:off x="609600" y="990600"/>
            <a:ext cx="7239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0242" name="Picture 2" descr="C:\Documents and Settings\je1\Local Settings\Temporary Internet Files\Content.IE5\54IMT6FM\MC90043474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67200"/>
            <a:ext cx="1247775"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113419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animScale>
                                      <p:cBhvr>
                                        <p:cTn id="7" dur="1000" decel="50000" fill="hold">
                                          <p:stCondLst>
                                            <p:cond delay="0"/>
                                          </p:stCondLst>
                                        </p:cTn>
                                        <p:tgtEl>
                                          <p:spTgt spid="1064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6499">
                                            <p:txEl>
                                              <p:pRg st="1" end="1"/>
                                            </p:txEl>
                                          </p:spTgt>
                                        </p:tgtEl>
                                        <p:attrNameLst>
                                          <p:attrName>ppt_x</p:attrName>
                                          <p:attrName>ppt_y</p:attrName>
                                        </p:attrNameLst>
                                      </p:cBhvr>
                                    </p:animMotion>
                                    <p:animEffect transition="in" filter="fade">
                                      <p:cBhvr>
                                        <p:cTn id="9" dur="1000"/>
                                        <p:tgtEl>
                                          <p:spTgt spid="10649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6499">
                                            <p:txEl>
                                              <p:pRg st="2" end="2"/>
                                            </p:txEl>
                                          </p:spTgt>
                                        </p:tgtEl>
                                        <p:attrNameLst>
                                          <p:attrName>style.visibility</p:attrName>
                                        </p:attrNameLst>
                                      </p:cBhvr>
                                      <p:to>
                                        <p:strVal val="visible"/>
                                      </p:to>
                                    </p:set>
                                    <p:animEffect transition="in" filter="dissolve">
                                      <p:cBhvr>
                                        <p:cTn id="14" dur="500"/>
                                        <p:tgtEl>
                                          <p:spTgt spid="10649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animScale>
                                      <p:cBhvr>
                                        <p:cTn id="19" dur="1000" decel="50000" fill="hold">
                                          <p:stCondLst>
                                            <p:cond delay="0"/>
                                          </p:stCondLst>
                                        </p:cTn>
                                        <p:tgtEl>
                                          <p:spTgt spid="1064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6499">
                                            <p:txEl>
                                              <p:pRg st="3" end="3"/>
                                            </p:txEl>
                                          </p:spTgt>
                                        </p:tgtEl>
                                        <p:attrNameLst>
                                          <p:attrName>ppt_x</p:attrName>
                                          <p:attrName>ppt_y</p:attrName>
                                        </p:attrNameLst>
                                      </p:cBhvr>
                                    </p:animMotion>
                                    <p:animEffect transition="in" filter="fade">
                                      <p:cBhvr>
                                        <p:cTn id="21" dur="1000"/>
                                        <p:tgtEl>
                                          <p:spTgt spid="1064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06499">
                                            <p:txEl>
                                              <p:pRg st="5" end="5"/>
                                            </p:txEl>
                                          </p:spTgt>
                                        </p:tgtEl>
                                        <p:attrNameLst>
                                          <p:attrName>style.visibility</p:attrName>
                                        </p:attrNameLst>
                                      </p:cBhvr>
                                      <p:to>
                                        <p:strVal val="visible"/>
                                      </p:to>
                                    </p:set>
                                    <p:animScale>
                                      <p:cBhvr>
                                        <p:cTn id="26" dur="1000" decel="50000" fill="hold">
                                          <p:stCondLst>
                                            <p:cond delay="0"/>
                                          </p:stCondLst>
                                        </p:cTn>
                                        <p:tgtEl>
                                          <p:spTgt spid="10649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6499">
                                            <p:txEl>
                                              <p:pRg st="5" end="5"/>
                                            </p:txEl>
                                          </p:spTgt>
                                        </p:tgtEl>
                                        <p:attrNameLst>
                                          <p:attrName>ppt_x</p:attrName>
                                          <p:attrName>ppt_y</p:attrName>
                                        </p:attrNameLst>
                                      </p:cBhvr>
                                    </p:animMotion>
                                    <p:animEffect transition="in" filter="fade">
                                      <p:cBhvr>
                                        <p:cTn id="28" dur="1000"/>
                                        <p:tgtEl>
                                          <p:spTgt spid="106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z="3200" b="1" dirty="0" smtClean="0">
                <a:solidFill>
                  <a:schemeClr val="accent1"/>
                </a:solidFill>
              </a:rPr>
              <a:t>E2 – </a:t>
            </a:r>
            <a:r>
              <a:rPr lang="en-US" sz="3200" b="1" dirty="0">
                <a:solidFill>
                  <a:schemeClr val="accent1"/>
                </a:solidFill>
              </a:rPr>
              <a:t>Prosecution (pages 27-31</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47459" name="Rectangle 3"/>
          <p:cNvSpPr>
            <a:spLocks noGrp="1" noChangeArrowheads="1"/>
          </p:cNvSpPr>
          <p:nvPr>
            <p:ph idx="1"/>
          </p:nvPr>
        </p:nvSpPr>
        <p:spPr>
          <a:xfrm>
            <a:off x="457200" y="1219200"/>
            <a:ext cx="7924800" cy="5181600"/>
          </a:xfrm>
        </p:spPr>
        <p:txBody>
          <a:bodyPr>
            <a:normAutofit fontScale="92500" lnSpcReduction="20000"/>
          </a:bodyPr>
          <a:lstStyle/>
          <a:p>
            <a:pPr lvl="0">
              <a:buClr>
                <a:srgbClr val="A9A57C"/>
              </a:buClr>
            </a:pPr>
            <a:r>
              <a:rPr lang="en-US" sz="2600" b="1" dirty="0">
                <a:solidFill>
                  <a:srgbClr val="2F2B20"/>
                </a:solidFill>
              </a:rPr>
              <a:t>Question 39 – Other Issues present in cases that reached disposition	</a:t>
            </a:r>
          </a:p>
          <a:p>
            <a:pPr marL="639763" lvl="1" indent="-292100">
              <a:buClrTx/>
              <a:buFont typeface="Calibri" pitchFamily="34" charset="0"/>
              <a:buChar char="−"/>
            </a:pPr>
            <a:r>
              <a:rPr lang="en-US" sz="2200" dirty="0">
                <a:solidFill>
                  <a:srgbClr val="2F2B20"/>
                </a:solidFill>
              </a:rPr>
              <a:t>Asks you to discuss the extent to which cases that were characterized as domestic violence, dating violence, sexual assault, stalking also included additional charges or elements. </a:t>
            </a:r>
          </a:p>
          <a:p>
            <a:pPr marL="639763" lvl="1" indent="-292100">
              <a:buClrTx/>
              <a:buFont typeface="Calibri" pitchFamily="34" charset="0"/>
              <a:buChar char="−"/>
            </a:pPr>
            <a:r>
              <a:rPr lang="en-US" sz="2200" dirty="0">
                <a:solidFill>
                  <a:srgbClr val="2F2B20"/>
                </a:solidFill>
              </a:rPr>
              <a:t>Purpose is to gather info on how often multiple crimes were present in cases </a:t>
            </a:r>
            <a:r>
              <a:rPr lang="en-US" sz="2200" dirty="0" smtClean="0">
                <a:solidFill>
                  <a:srgbClr val="2F2B20"/>
                </a:solidFill>
              </a:rPr>
              <a:t>reported. </a:t>
            </a:r>
          </a:p>
          <a:p>
            <a:pPr marL="639763" lvl="1" indent="-292100">
              <a:buClrTx/>
              <a:buFont typeface="Calibri" pitchFamily="34" charset="0"/>
              <a:buChar char="−"/>
            </a:pPr>
            <a:r>
              <a:rPr lang="en-US" sz="2600" b="1" dirty="0" smtClean="0"/>
              <a:t>Question </a:t>
            </a:r>
            <a:r>
              <a:rPr lang="en-US" sz="2600" b="1" dirty="0"/>
              <a:t>41 – Victim Referrals</a:t>
            </a:r>
          </a:p>
          <a:p>
            <a:pPr marL="639763" lvl="1" indent="-292100">
              <a:buClrTx/>
              <a:buFont typeface="Calibri" pitchFamily="34" charset="0"/>
              <a:buChar char="−"/>
            </a:pPr>
            <a:r>
              <a:rPr lang="en-US" sz="2200" dirty="0"/>
              <a:t>Report number of victim referrals made whether to governmental victims service agencies </a:t>
            </a:r>
            <a:r>
              <a:rPr lang="en-US" sz="2200" dirty="0" smtClean="0"/>
              <a:t>(prosecution, courts, law enforcement, parole and probation) </a:t>
            </a:r>
            <a:r>
              <a:rPr lang="en-US" sz="2200" dirty="0"/>
              <a:t>or non-governmental victim service agencies (community-based). </a:t>
            </a:r>
            <a:endParaRPr lang="en-US" sz="2200" dirty="0" smtClean="0"/>
          </a:p>
          <a:p>
            <a:pPr marL="639763" lvl="1" indent="-292100">
              <a:buClrTx/>
              <a:buFont typeface="Calibri" pitchFamily="34" charset="0"/>
              <a:buChar char="−"/>
            </a:pPr>
            <a:r>
              <a:rPr lang="en-US" sz="2200" dirty="0" smtClean="0"/>
              <a:t>These services may be provided by subgrant-funded advocates who are reporting this information in Section D.</a:t>
            </a:r>
          </a:p>
          <a:p>
            <a:pPr marL="639763" lvl="1" indent="-292100">
              <a:buClrTx/>
              <a:buFont typeface="Calibri" pitchFamily="34" charset="0"/>
              <a:buChar char="−"/>
            </a:pPr>
            <a:r>
              <a:rPr lang="en-US" sz="2200" dirty="0" smtClean="0"/>
              <a:t>Count the number of referrals (duplicated</a:t>
            </a:r>
          </a:p>
          <a:p>
            <a:pPr marL="623888" lvl="1" indent="0">
              <a:spcBef>
                <a:spcPts val="0"/>
              </a:spcBef>
              <a:buClrTx/>
              <a:buNone/>
            </a:pPr>
            <a:r>
              <a:rPr lang="en-US" sz="2200" dirty="0" smtClean="0"/>
              <a:t>in reporting period), not the number of </a:t>
            </a:r>
          </a:p>
          <a:p>
            <a:pPr marL="623888" lvl="1" indent="0">
              <a:spcBef>
                <a:spcPts val="0"/>
              </a:spcBef>
              <a:buClrTx/>
              <a:buNone/>
            </a:pPr>
            <a:r>
              <a:rPr lang="en-US" sz="2200" dirty="0" smtClean="0"/>
              <a:t>victims/survivors.</a:t>
            </a:r>
            <a:endParaRPr lang="en-US" sz="2200" dirty="0"/>
          </a:p>
        </p:txBody>
      </p:sp>
      <p:cxnSp>
        <p:nvCxnSpPr>
          <p:cNvPr id="5" name="Straight Connector 4"/>
          <p:cNvCxnSpPr/>
          <p:nvPr/>
        </p:nvCxnSpPr>
        <p:spPr>
          <a:xfrm>
            <a:off x="609600" y="990600"/>
            <a:ext cx="75438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633" y="4953000"/>
            <a:ext cx="21007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7504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dissolve">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dissolve">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dissolve">
                                      <p:cBhvr>
                                        <p:cTn id="17" dur="500"/>
                                        <p:tgtEl>
                                          <p:spTgt spid="147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dissolve">
                                      <p:cBhvr>
                                        <p:cTn id="22" dur="500"/>
                                        <p:tgtEl>
                                          <p:spTgt spid="147459">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1506"/>
                                        </p:tgtEl>
                                        <p:attrNameLst>
                                          <p:attrName>style.visibility</p:attrName>
                                        </p:attrNameLst>
                                      </p:cBhvr>
                                      <p:to>
                                        <p:strVal val="visible"/>
                                      </p:to>
                                    </p:set>
                                    <p:animEffect transition="in" filter="dissolve">
                                      <p:cBhvr>
                                        <p:cTn id="25" dur="500"/>
                                        <p:tgtEl>
                                          <p:spTgt spid="2150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7459">
                                            <p:txEl>
                                              <p:pRg st="4" end="4"/>
                                            </p:txEl>
                                          </p:spTgt>
                                        </p:tgtEl>
                                        <p:attrNameLst>
                                          <p:attrName>style.visibility</p:attrName>
                                        </p:attrNameLst>
                                      </p:cBhvr>
                                      <p:to>
                                        <p:strVal val="visible"/>
                                      </p:to>
                                    </p:set>
                                    <p:anim calcmode="lin" valueType="num">
                                      <p:cBhvr>
                                        <p:cTn id="30" dur="500" fill="hold"/>
                                        <p:tgtEl>
                                          <p:spTgt spid="147459">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147459">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147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p:cTn id="37" dur="500" fill="hold"/>
                                        <p:tgtEl>
                                          <p:spTgt spid="14745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7459">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4745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7459">
                                            <p:txEl>
                                              <p:pRg st="6" end="6"/>
                                            </p:txEl>
                                          </p:spTgt>
                                        </p:tgtEl>
                                        <p:attrNameLst>
                                          <p:attrName>style.visibility</p:attrName>
                                        </p:attrNameLst>
                                      </p:cBhvr>
                                      <p:to>
                                        <p:strVal val="visible"/>
                                      </p:to>
                                    </p:set>
                                    <p:anim calcmode="lin" valueType="num">
                                      <p:cBhvr>
                                        <p:cTn id="44" dur="500" fill="hold"/>
                                        <p:tgtEl>
                                          <p:spTgt spid="147459">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147459">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147459">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147459">
                                            <p:txEl>
                                              <p:pRg st="7" end="7"/>
                                            </p:txEl>
                                          </p:spTgt>
                                        </p:tgtEl>
                                        <p:attrNameLst>
                                          <p:attrName>style.visibility</p:attrName>
                                        </p:attrNameLst>
                                      </p:cBhvr>
                                      <p:to>
                                        <p:strVal val="visible"/>
                                      </p:to>
                                    </p:set>
                                    <p:anim calcmode="lin" valueType="num">
                                      <p:cBhvr>
                                        <p:cTn id="49" dur="500" fill="hold"/>
                                        <p:tgtEl>
                                          <p:spTgt spid="14745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47459">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47459">
                                            <p:txEl>
                                              <p:pRg st="7" end="7"/>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147459">
                                            <p:txEl>
                                              <p:pRg st="8" end="8"/>
                                            </p:txEl>
                                          </p:spTgt>
                                        </p:tgtEl>
                                        <p:attrNameLst>
                                          <p:attrName>style.visibility</p:attrName>
                                        </p:attrNameLst>
                                      </p:cBhvr>
                                      <p:to>
                                        <p:strVal val="visible"/>
                                      </p:to>
                                    </p:set>
                                    <p:anim calcmode="lin" valueType="num">
                                      <p:cBhvr>
                                        <p:cTn id="54" dur="500" fill="hold"/>
                                        <p:tgtEl>
                                          <p:spTgt spid="147459">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147459">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147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z="3200" b="1" dirty="0" smtClean="0">
                <a:solidFill>
                  <a:schemeClr val="accent1"/>
                </a:solidFill>
              </a:rPr>
              <a:t>E2 – Prosecution </a:t>
            </a:r>
            <a:r>
              <a:rPr lang="en-US" sz="3200" b="1" dirty="0">
                <a:solidFill>
                  <a:schemeClr val="accent1"/>
                </a:solidFill>
              </a:rPr>
              <a:t>(pages 27-31</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49507" name="Rectangle 3"/>
          <p:cNvSpPr>
            <a:spLocks noGrp="1" noChangeArrowheads="1"/>
          </p:cNvSpPr>
          <p:nvPr>
            <p:ph idx="1"/>
          </p:nvPr>
        </p:nvSpPr>
        <p:spPr>
          <a:xfrm>
            <a:off x="457200" y="1295400"/>
            <a:ext cx="7620000" cy="5105400"/>
          </a:xfrm>
          <a:noFill/>
        </p:spPr>
        <p:txBody>
          <a:bodyPr/>
          <a:lstStyle/>
          <a:p>
            <a:r>
              <a:rPr lang="en-US" sz="2600" b="1" dirty="0"/>
              <a:t>Question 42 – Protection Orders by Domestic Violence, Stalking and Sexual Assault</a:t>
            </a:r>
          </a:p>
          <a:p>
            <a:pPr marL="639763" lvl="1" indent="-292100">
              <a:buClrTx/>
              <a:buFont typeface="Calibri" pitchFamily="34" charset="0"/>
              <a:buChar char="−"/>
            </a:pPr>
            <a:r>
              <a:rPr lang="en-US" sz="2400" dirty="0" smtClean="0"/>
              <a:t>Only report protection orders requested and granted for which grant-funded prosecutors provided assistance to victims/survivors.</a:t>
            </a:r>
          </a:p>
          <a:p>
            <a:pPr marL="639763" lvl="1" indent="-292100">
              <a:buClrTx/>
              <a:buFont typeface="Calibri" pitchFamily="34" charset="0"/>
              <a:buChar char="−"/>
            </a:pPr>
            <a:r>
              <a:rPr lang="en-US" sz="2400" dirty="0" smtClean="0"/>
              <a:t>Report </a:t>
            </a:r>
            <a:r>
              <a:rPr lang="en-US" sz="2400" dirty="0"/>
              <a:t>number Requested/Temporary and Final</a:t>
            </a:r>
          </a:p>
          <a:p>
            <a:pPr marL="639763" lvl="1" indent="-292100">
              <a:buClrTx/>
              <a:buFont typeface="Calibri" pitchFamily="34" charset="0"/>
              <a:buChar char="−"/>
            </a:pPr>
            <a:r>
              <a:rPr lang="en-US" sz="2400" dirty="0"/>
              <a:t>Report number Granted/Temporary and Final</a:t>
            </a:r>
            <a:endParaRPr lang="en-US" sz="2400" b="1" dirty="0"/>
          </a:p>
          <a:p>
            <a:pPr lvl="1"/>
            <a:endParaRPr lang="en-US" b="1" dirty="0"/>
          </a:p>
        </p:txBody>
      </p:sp>
      <p:cxnSp>
        <p:nvCxnSpPr>
          <p:cNvPr id="3" name="Straight Connector 2"/>
          <p:cNvCxnSpPr/>
          <p:nvPr/>
        </p:nvCxnSpPr>
        <p:spPr>
          <a:xfrm>
            <a:off x="609600" y="9144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392123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animEffect transition="in" filter="checkerboard(across)">
                                      <p:cBhvr>
                                        <p:cTn id="7" dur="500"/>
                                        <p:tgtEl>
                                          <p:spTgt spid="149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9507">
                                            <p:txEl>
                                              <p:pRg st="2" end="2"/>
                                            </p:txEl>
                                          </p:spTgt>
                                        </p:tgtEl>
                                        <p:attrNameLst>
                                          <p:attrName>style.visibility</p:attrName>
                                        </p:attrNameLst>
                                      </p:cBhvr>
                                      <p:to>
                                        <p:strVal val="visible"/>
                                      </p:to>
                                    </p:set>
                                    <p:animEffect transition="in" filter="checkerboard(across)">
                                      <p:cBhvr>
                                        <p:cTn id="12" dur="500"/>
                                        <p:tgtEl>
                                          <p:spTgt spid="149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9507">
                                            <p:txEl>
                                              <p:pRg st="3" end="3"/>
                                            </p:txEl>
                                          </p:spTgt>
                                        </p:tgtEl>
                                        <p:attrNameLst>
                                          <p:attrName>style.visibility</p:attrName>
                                        </p:attrNameLst>
                                      </p:cBhvr>
                                      <p:to>
                                        <p:strVal val="visible"/>
                                      </p:to>
                                    </p:set>
                                    <p:animEffect transition="in" filter="checkerboard(across)">
                                      <p:cBhvr>
                                        <p:cTn id="17"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3200" b="1" dirty="0">
                <a:solidFill>
                  <a:schemeClr val="accent1"/>
                </a:solidFill>
              </a:rPr>
              <a:t>E2 – Prosecution (pages 27-31</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3" name="Content Placeholder 2"/>
          <p:cNvSpPr>
            <a:spLocks noGrp="1"/>
          </p:cNvSpPr>
          <p:nvPr>
            <p:ph idx="1"/>
          </p:nvPr>
        </p:nvSpPr>
        <p:spPr>
          <a:xfrm>
            <a:off x="457200" y="1295400"/>
            <a:ext cx="7924800" cy="5105400"/>
          </a:xfrm>
        </p:spPr>
        <p:txBody>
          <a:bodyPr/>
          <a:lstStyle/>
          <a:p>
            <a:r>
              <a:rPr lang="en-US" sz="2600" dirty="0"/>
              <a:t>Only </a:t>
            </a:r>
            <a:r>
              <a:rPr lang="en-US" sz="2600" dirty="0" smtClean="0"/>
              <a:t>four projects fund staff for prosecution activities. </a:t>
            </a:r>
          </a:p>
          <a:p>
            <a:r>
              <a:rPr lang="en-US" sz="2600" dirty="0" smtClean="0"/>
              <a:t>All other grantees, check “No” and </a:t>
            </a:r>
            <a:r>
              <a:rPr lang="en-US" sz="2600" dirty="0"/>
              <a:t>skip to Section E4.</a:t>
            </a:r>
          </a:p>
          <a:p>
            <a:endParaRPr lang="en-US" dirty="0"/>
          </a:p>
        </p:txBody>
      </p:sp>
      <p:cxnSp>
        <p:nvCxnSpPr>
          <p:cNvPr id="5" name="Straight Connector 4"/>
          <p:cNvCxnSpPr/>
          <p:nvPr/>
        </p:nvCxnSpPr>
        <p:spPr>
          <a:xfrm>
            <a:off x="685800" y="838200"/>
            <a:ext cx="75438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7170" name="Picture 2" descr="C:\Documents and Settings\je1\Local Settings\Temporary Internet Files\Content.IE5\LY231U0W\MC9000345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3528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144855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1000" fill="hold"/>
                                        <p:tgtEl>
                                          <p:spTgt spid="7170"/>
                                        </p:tgtEl>
                                        <p:attrNameLst>
                                          <p:attrName>ppt_w</p:attrName>
                                        </p:attrNameLst>
                                      </p:cBhvr>
                                      <p:tavLst>
                                        <p:tav tm="0">
                                          <p:val>
                                            <p:fltVal val="0"/>
                                          </p:val>
                                        </p:tav>
                                        <p:tav tm="100000">
                                          <p:val>
                                            <p:strVal val="#ppt_w"/>
                                          </p:val>
                                        </p:tav>
                                      </p:tavLst>
                                    </p:anim>
                                    <p:anim calcmode="lin" valueType="num">
                                      <p:cBhvr>
                                        <p:cTn id="18" dur="1000" fill="hold"/>
                                        <p:tgtEl>
                                          <p:spTgt spid="7170"/>
                                        </p:tgtEl>
                                        <p:attrNameLst>
                                          <p:attrName>ppt_h</p:attrName>
                                        </p:attrNameLst>
                                      </p:cBhvr>
                                      <p:tavLst>
                                        <p:tav tm="0">
                                          <p:val>
                                            <p:fltVal val="0"/>
                                          </p:val>
                                        </p:tav>
                                        <p:tav tm="100000">
                                          <p:val>
                                            <p:strVal val="#ppt_h"/>
                                          </p:val>
                                        </p:tav>
                                      </p:tavLst>
                                    </p:anim>
                                    <p:anim calcmode="lin" valueType="num">
                                      <p:cBhvr>
                                        <p:cTn id="19" dur="1000" fill="hold"/>
                                        <p:tgtEl>
                                          <p:spTgt spid="7170"/>
                                        </p:tgtEl>
                                        <p:attrNameLst>
                                          <p:attrName>style.rotation</p:attrName>
                                        </p:attrNameLst>
                                      </p:cBhvr>
                                      <p:tavLst>
                                        <p:tav tm="0">
                                          <p:val>
                                            <p:fltVal val="90"/>
                                          </p:val>
                                        </p:tav>
                                        <p:tav tm="100000">
                                          <p:val>
                                            <p:fltVal val="0"/>
                                          </p:val>
                                        </p:tav>
                                      </p:tavLst>
                                    </p:anim>
                                    <p:animEffect transition="in" filter="fade">
                                      <p:cBhvr>
                                        <p:cTn id="2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3200" b="1" dirty="0">
                <a:solidFill>
                  <a:schemeClr val="accent1"/>
                </a:solidFill>
              </a:rPr>
              <a:t>E2 </a:t>
            </a:r>
            <a:r>
              <a:rPr lang="en-US" sz="3200" b="1" dirty="0" smtClean="0">
                <a:solidFill>
                  <a:schemeClr val="accent1"/>
                </a:solidFill>
              </a:rPr>
              <a:t>– Prosecution </a:t>
            </a:r>
            <a:r>
              <a:rPr lang="en-US" sz="3200" b="1" dirty="0">
                <a:solidFill>
                  <a:schemeClr val="accent1"/>
                </a:solidFill>
              </a:rPr>
              <a:t>(pages 27-31</a:t>
            </a:r>
            <a:r>
              <a:rPr lang="en-US" sz="3200" b="1" dirty="0" smtClean="0">
                <a:solidFill>
                  <a:schemeClr val="accent1"/>
                </a:solidFill>
              </a:rPr>
              <a:t>)</a:t>
            </a:r>
            <a:br>
              <a:rPr lang="en-US" sz="3200" b="1" dirty="0" smtClean="0">
                <a:solidFill>
                  <a:schemeClr val="accent1"/>
                </a:solidFill>
              </a:rPr>
            </a:br>
            <a:endParaRPr lang="en-US" sz="3200" b="1" dirty="0">
              <a:solidFill>
                <a:schemeClr val="accent1"/>
              </a:solidFill>
            </a:endParaRPr>
          </a:p>
        </p:txBody>
      </p:sp>
      <p:sp>
        <p:nvSpPr>
          <p:cNvPr id="151555" name="Rectangle 3"/>
          <p:cNvSpPr>
            <a:spLocks noGrp="1" noChangeArrowheads="1"/>
          </p:cNvSpPr>
          <p:nvPr>
            <p:ph idx="1"/>
          </p:nvPr>
        </p:nvSpPr>
        <p:spPr>
          <a:xfrm>
            <a:off x="457200" y="1295400"/>
            <a:ext cx="7924800" cy="5105400"/>
          </a:xfrm>
          <a:noFill/>
        </p:spPr>
        <p:txBody>
          <a:bodyPr/>
          <a:lstStyle/>
          <a:p>
            <a:r>
              <a:rPr lang="en-US" sz="2600" b="1" dirty="0" smtClean="0"/>
              <a:t>Question 43 </a:t>
            </a:r>
            <a:r>
              <a:rPr lang="en-US" sz="2600" b="1" dirty="0"/>
              <a:t>– Additional Information</a:t>
            </a:r>
            <a:r>
              <a:rPr lang="en-US" b="1" dirty="0"/>
              <a:t>	</a:t>
            </a:r>
          </a:p>
          <a:p>
            <a:pPr marL="639763" lvl="1" indent="-296863">
              <a:buClrTx/>
              <a:buFont typeface="Calibri" pitchFamily="34" charset="0"/>
              <a:buChar char="−"/>
            </a:pPr>
            <a:r>
              <a:rPr lang="en-US" sz="2400" dirty="0"/>
              <a:t>USE THIS SECTION</a:t>
            </a:r>
          </a:p>
          <a:p>
            <a:pPr marL="1004888" lvl="2" indent="-319088">
              <a:buClr>
                <a:schemeClr val="accent1"/>
              </a:buClr>
            </a:pPr>
            <a:r>
              <a:rPr lang="en-US" sz="2200" dirty="0"/>
              <a:t>T</a:t>
            </a:r>
            <a:r>
              <a:rPr lang="en-US" sz="2200" dirty="0" smtClean="0"/>
              <a:t>o </a:t>
            </a:r>
            <a:r>
              <a:rPr lang="en-US" sz="2200" dirty="0"/>
              <a:t>discuss the effectiveness of prosecution services funded by </a:t>
            </a:r>
            <a:r>
              <a:rPr lang="en-US" sz="2200" dirty="0" smtClean="0"/>
              <a:t>VAWA </a:t>
            </a:r>
            <a:r>
              <a:rPr lang="en-US" sz="2200" dirty="0"/>
              <a:t>funds.</a:t>
            </a:r>
          </a:p>
          <a:p>
            <a:pPr marL="1004888" lvl="2" indent="-319088">
              <a:buClr>
                <a:schemeClr val="accent1"/>
              </a:buClr>
            </a:pPr>
            <a:r>
              <a:rPr lang="en-US" sz="2200" dirty="0" smtClean="0"/>
              <a:t>To provide </a:t>
            </a:r>
            <a:r>
              <a:rPr lang="en-US" sz="2200" dirty="0"/>
              <a:t>an anecdotal situation w/o revealing the victim. </a:t>
            </a:r>
          </a:p>
          <a:p>
            <a:pPr marL="1004888" lvl="2" indent="-319088">
              <a:buClr>
                <a:schemeClr val="accent1"/>
              </a:buClr>
            </a:pPr>
            <a:r>
              <a:rPr lang="en-US" sz="2200" dirty="0" smtClean="0"/>
              <a:t>To provide results! </a:t>
            </a:r>
            <a:endParaRPr lang="en-US" sz="2200" dirty="0"/>
          </a:p>
          <a:p>
            <a:pPr lvl="2" algn="ctr">
              <a:spcBef>
                <a:spcPct val="0"/>
              </a:spcBef>
              <a:buClrTx/>
              <a:buSzTx/>
              <a:buFontTx/>
              <a:buNone/>
            </a:pPr>
            <a:endParaRPr lang="en-US" b="1" dirty="0"/>
          </a:p>
        </p:txBody>
      </p:sp>
      <p:cxnSp>
        <p:nvCxnSpPr>
          <p:cNvPr id="3" name="Straight Connector 2"/>
          <p:cNvCxnSpPr/>
          <p:nvPr/>
        </p:nvCxnSpPr>
        <p:spPr>
          <a:xfrm>
            <a:off x="609600" y="982662"/>
            <a:ext cx="74676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599"/>
            <a:ext cx="26574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48320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 calcmode="lin" valueType="num">
                                      <p:cBhvr additive="base">
                                        <p:cTn id="7" dur="500"/>
                                        <p:tgtEl>
                                          <p:spTgt spid="15155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51555">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anim calcmode="lin" valueType="num">
                                      <p:cBhvr additive="base">
                                        <p:cTn id="11" dur="500"/>
                                        <p:tgtEl>
                                          <p:spTgt spid="151555">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51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1555">
                                            <p:txEl>
                                              <p:pRg st="3" end="3"/>
                                            </p:txEl>
                                          </p:spTgt>
                                        </p:tgtEl>
                                        <p:attrNameLst>
                                          <p:attrName>style.visibility</p:attrName>
                                        </p:attrNameLst>
                                      </p:cBhvr>
                                      <p:to>
                                        <p:strVal val="visible"/>
                                      </p:to>
                                    </p:set>
                                    <p:anim calcmode="lin" valueType="num">
                                      <p:cBhvr additive="base">
                                        <p:cTn id="17" dur="500"/>
                                        <p:tgtEl>
                                          <p:spTgt spid="151555">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515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anim calcmode="lin" valueType="num">
                                      <p:cBhvr additive="base">
                                        <p:cTn id="23" dur="500"/>
                                        <p:tgtEl>
                                          <p:spTgt spid="151555">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200" b="1" dirty="0">
                <a:solidFill>
                  <a:schemeClr val="accent1"/>
                </a:solidFill>
              </a:rPr>
              <a:t>E3 </a:t>
            </a:r>
            <a:r>
              <a:rPr lang="en-US" sz="3200" b="1" dirty="0" smtClean="0">
                <a:solidFill>
                  <a:schemeClr val="accent1"/>
                </a:solidFill>
              </a:rPr>
              <a:t>– </a:t>
            </a:r>
            <a:r>
              <a:rPr lang="en-US" sz="3200" b="1" dirty="0">
                <a:solidFill>
                  <a:schemeClr val="accent1"/>
                </a:solidFill>
              </a:rPr>
              <a:t>Courts (pages 32-35</a:t>
            </a:r>
            <a:r>
              <a:rPr lang="en-US" sz="3200" b="1" dirty="0" smtClean="0">
                <a:solidFill>
                  <a:schemeClr val="accent1"/>
                </a:solidFill>
              </a:rPr>
              <a:t>)</a:t>
            </a:r>
            <a:r>
              <a:rPr lang="en-US" sz="3200" b="1" dirty="0" smtClean="0">
                <a:solidFill>
                  <a:srgbClr val="210CBE"/>
                </a:solidFill>
              </a:rPr>
              <a:t/>
            </a:r>
            <a:br>
              <a:rPr lang="en-US" sz="3200" b="1" dirty="0" smtClean="0">
                <a:solidFill>
                  <a:srgbClr val="210CBE"/>
                </a:solidFill>
              </a:rPr>
            </a:br>
            <a:endParaRPr lang="en-US" sz="3200" b="1" dirty="0">
              <a:solidFill>
                <a:srgbClr val="210CBE"/>
              </a:solidFill>
            </a:endParaRPr>
          </a:p>
        </p:txBody>
      </p:sp>
      <p:sp>
        <p:nvSpPr>
          <p:cNvPr id="66563" name="Rectangle 3"/>
          <p:cNvSpPr>
            <a:spLocks noGrp="1" noChangeArrowheads="1"/>
          </p:cNvSpPr>
          <p:nvPr>
            <p:ph idx="1"/>
          </p:nvPr>
        </p:nvSpPr>
        <p:spPr>
          <a:xfrm>
            <a:off x="457200" y="1295400"/>
            <a:ext cx="7543800" cy="4906963"/>
          </a:xfrm>
          <a:noFill/>
        </p:spPr>
        <p:txBody>
          <a:bodyPr>
            <a:normAutofit/>
          </a:bodyPr>
          <a:lstStyle/>
          <a:p>
            <a:r>
              <a:rPr lang="en-US" sz="2600" dirty="0" smtClean="0"/>
              <a:t>Only the Oregon Judicial Department fund court staff. </a:t>
            </a:r>
          </a:p>
          <a:p>
            <a:r>
              <a:rPr lang="en-US" sz="2600" dirty="0" smtClean="0"/>
              <a:t>All other projects fund court staff, so check “No” </a:t>
            </a:r>
            <a:r>
              <a:rPr lang="en-US" sz="2600" dirty="0"/>
              <a:t>and skip to Section E4.</a:t>
            </a:r>
          </a:p>
        </p:txBody>
      </p:sp>
      <p:cxnSp>
        <p:nvCxnSpPr>
          <p:cNvPr id="3" name="Straight Connector 2"/>
          <p:cNvCxnSpPr/>
          <p:nvPr/>
        </p:nvCxnSpPr>
        <p:spPr>
          <a:xfrm>
            <a:off x="609600" y="9144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8194" name="Picture 2" descr="C:\Documents and Settings\je1\Local Settings\Temporary Internet Files\Content.IE5\LY231U0W\MP9003853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10000"/>
            <a:ext cx="1981201" cy="2209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284560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calcmode="lin" valueType="num">
                                      <p:cBhvr>
                                        <p:cTn id="12" dur="1000" fill="hold"/>
                                        <p:tgtEl>
                                          <p:spTgt spid="6656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6563">
                                            <p:txEl>
                                              <p:pRg st="1" end="1"/>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 calcmode="lin" valueType="num">
                                      <p:cBhvr>
                                        <p:cTn id="19" dur="1000" fill="hold"/>
                                        <p:tgtEl>
                                          <p:spTgt spid="8194"/>
                                        </p:tgtEl>
                                        <p:attrNameLst>
                                          <p:attrName>style.rotation</p:attrName>
                                        </p:attrNameLst>
                                      </p:cBhvr>
                                      <p:tavLst>
                                        <p:tav tm="0">
                                          <p:val>
                                            <p:fltVal val="90"/>
                                          </p:val>
                                        </p:tav>
                                        <p:tav tm="100000">
                                          <p:val>
                                            <p:fltVal val="0"/>
                                          </p:val>
                                        </p:tav>
                                      </p:tavLst>
                                    </p:anim>
                                    <p:animEffect transition="in" filter="fade">
                                      <p:cBhvr>
                                        <p:cTn id="2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US" sz="3200" b="1" dirty="0" smtClean="0">
                <a:solidFill>
                  <a:schemeClr val="accent1"/>
                </a:solidFill>
              </a:rPr>
              <a:t>E4– </a:t>
            </a:r>
            <a:r>
              <a:rPr lang="en-US" sz="3200" b="1" dirty="0">
                <a:solidFill>
                  <a:schemeClr val="accent1"/>
                </a:solidFill>
              </a:rPr>
              <a:t>Probation </a:t>
            </a:r>
            <a:r>
              <a:rPr lang="en-US" sz="3200" b="1" dirty="0" smtClean="0">
                <a:solidFill>
                  <a:schemeClr val="accent1"/>
                </a:solidFill>
              </a:rPr>
              <a:t>and </a:t>
            </a:r>
            <a:r>
              <a:rPr lang="en-US" sz="3200" b="1" dirty="0">
                <a:solidFill>
                  <a:schemeClr val="accent1"/>
                </a:solidFill>
              </a:rPr>
              <a:t>Parole (pages 36-38</a:t>
            </a:r>
            <a:r>
              <a:rPr lang="en-US" sz="3200" b="1" dirty="0" smtClean="0">
                <a:solidFill>
                  <a:schemeClr val="accent1"/>
                </a:solidFill>
              </a:rPr>
              <a:t>)</a:t>
            </a:r>
            <a:r>
              <a:rPr lang="en-US" sz="3200" b="1" dirty="0">
                <a:solidFill>
                  <a:schemeClr val="accent1"/>
                </a:solidFill>
              </a:rPr>
              <a:t/>
            </a:r>
            <a:br>
              <a:rPr lang="en-US" sz="3200" b="1" dirty="0">
                <a:solidFill>
                  <a:schemeClr val="accent1"/>
                </a:solidFill>
              </a:rPr>
            </a:br>
            <a:endParaRPr lang="en-US" sz="3200" b="1" dirty="0">
              <a:solidFill>
                <a:schemeClr val="accent1"/>
              </a:solidFill>
            </a:endParaRPr>
          </a:p>
        </p:txBody>
      </p:sp>
      <p:sp>
        <p:nvSpPr>
          <p:cNvPr id="109571" name="Rectangle 3"/>
          <p:cNvSpPr>
            <a:spLocks noGrp="1" noChangeArrowheads="1"/>
          </p:cNvSpPr>
          <p:nvPr>
            <p:ph idx="1"/>
          </p:nvPr>
        </p:nvSpPr>
        <p:spPr>
          <a:xfrm>
            <a:off x="457200" y="1295400"/>
            <a:ext cx="7620000" cy="4830763"/>
          </a:xfrm>
        </p:spPr>
        <p:txBody>
          <a:bodyPr/>
          <a:lstStyle/>
          <a:p>
            <a:r>
              <a:rPr lang="en-US" sz="2600" dirty="0"/>
              <a:t>No </a:t>
            </a:r>
            <a:r>
              <a:rPr lang="en-US" sz="2600" dirty="0" smtClean="0"/>
              <a:t>projects fund parole and probation staff, so </a:t>
            </a:r>
            <a:r>
              <a:rPr lang="en-US" sz="2600" dirty="0"/>
              <a:t>check </a:t>
            </a:r>
            <a:r>
              <a:rPr lang="en-US" sz="2600" dirty="0" smtClean="0"/>
              <a:t>“No” </a:t>
            </a:r>
            <a:r>
              <a:rPr lang="en-US" sz="2600" dirty="0"/>
              <a:t>and skip to Section E5. </a:t>
            </a:r>
          </a:p>
          <a:p>
            <a:pPr lvl="1">
              <a:buFontTx/>
              <a:buNone/>
            </a:pPr>
            <a:endParaRPr lang="en-US" dirty="0"/>
          </a:p>
          <a:p>
            <a:pPr lvl="1"/>
            <a:endParaRPr lang="en-US" dirty="0"/>
          </a:p>
          <a:p>
            <a:pPr>
              <a:buFont typeface="Wingdings" pitchFamily="2" charset="2"/>
              <a:buNone/>
            </a:pPr>
            <a:endParaRPr lang="en-US" dirty="0"/>
          </a:p>
        </p:txBody>
      </p:sp>
      <p:cxnSp>
        <p:nvCxnSpPr>
          <p:cNvPr id="3" name="Straight Connector 2"/>
          <p:cNvCxnSpPr/>
          <p:nvPr/>
        </p:nvCxnSpPr>
        <p:spPr>
          <a:xfrm>
            <a:off x="609600" y="9144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5362" name="Picture 2" descr="C:\Documents and Settings\je1\Local Settings\Temporary Internet Files\Content.IE5\LY231U0W\MC9002954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84" y="2590800"/>
            <a:ext cx="1703387" cy="2330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143985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1000" fill="hold"/>
                                        <p:tgtEl>
                                          <p:spTgt spid="1095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95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9571">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1000" fill="hold"/>
                                        <p:tgtEl>
                                          <p:spTgt spid="15362"/>
                                        </p:tgtEl>
                                        <p:attrNameLst>
                                          <p:attrName>ppt_w</p:attrName>
                                        </p:attrNameLst>
                                      </p:cBhvr>
                                      <p:tavLst>
                                        <p:tav tm="0">
                                          <p:val>
                                            <p:fltVal val="0"/>
                                          </p:val>
                                        </p:tav>
                                        <p:tav tm="100000">
                                          <p:val>
                                            <p:strVal val="#ppt_w"/>
                                          </p:val>
                                        </p:tav>
                                      </p:tavLst>
                                    </p:anim>
                                    <p:anim calcmode="lin" valueType="num">
                                      <p:cBhvr>
                                        <p:cTn id="14" dur="1000" fill="hold"/>
                                        <p:tgtEl>
                                          <p:spTgt spid="15362"/>
                                        </p:tgtEl>
                                        <p:attrNameLst>
                                          <p:attrName>ppt_h</p:attrName>
                                        </p:attrNameLst>
                                      </p:cBhvr>
                                      <p:tavLst>
                                        <p:tav tm="0">
                                          <p:val>
                                            <p:fltVal val="0"/>
                                          </p:val>
                                        </p:tav>
                                        <p:tav tm="100000">
                                          <p:val>
                                            <p:strVal val="#ppt_h"/>
                                          </p:val>
                                        </p:tav>
                                      </p:tavLst>
                                    </p:anim>
                                    <p:anim calcmode="lin" valueType="num">
                                      <p:cBhvr>
                                        <p:cTn id="15" dur="1000" fill="hold"/>
                                        <p:tgtEl>
                                          <p:spTgt spid="15362"/>
                                        </p:tgtEl>
                                        <p:attrNameLst>
                                          <p:attrName>style.rotation</p:attrName>
                                        </p:attrNameLst>
                                      </p:cBhvr>
                                      <p:tavLst>
                                        <p:tav tm="0">
                                          <p:val>
                                            <p:fltVal val="90"/>
                                          </p:val>
                                        </p:tav>
                                        <p:tav tm="100000">
                                          <p:val>
                                            <p:fltVal val="0"/>
                                          </p:val>
                                        </p:tav>
                                      </p:tavLst>
                                    </p:anim>
                                    <p:animEffect transition="in" filter="fade">
                                      <p:cBhvr>
                                        <p:cTn id="16"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marL="58738"/>
            <a:r>
              <a:rPr lang="en-US" b="1" dirty="0">
                <a:solidFill>
                  <a:srgbClr val="547E5B"/>
                </a:solidFill>
              </a:rPr>
              <a:t>The Muskie Report</a:t>
            </a:r>
          </a:p>
        </p:txBody>
      </p:sp>
      <p:sp>
        <p:nvSpPr>
          <p:cNvPr id="11267" name="Rectangle 3"/>
          <p:cNvSpPr>
            <a:spLocks noGrp="1" noChangeArrowheads="1"/>
          </p:cNvSpPr>
          <p:nvPr>
            <p:ph idx="1"/>
          </p:nvPr>
        </p:nvSpPr>
        <p:spPr>
          <a:xfrm>
            <a:off x="457200" y="1752600"/>
            <a:ext cx="7620000" cy="4648200"/>
          </a:xfrm>
        </p:spPr>
        <p:txBody>
          <a:bodyPr>
            <a:normAutofit/>
          </a:bodyPr>
          <a:lstStyle/>
          <a:p>
            <a:pPr marL="114300" indent="0">
              <a:buNone/>
            </a:pPr>
            <a:r>
              <a:rPr lang="en-US" sz="3200" dirty="0" smtClean="0"/>
              <a:t>ANNUAL REPORT DUE DATES:</a:t>
            </a:r>
            <a:endParaRPr lang="en-US" dirty="0"/>
          </a:p>
          <a:p>
            <a:r>
              <a:rPr lang="en-US" dirty="0" smtClean="0"/>
              <a:t>For </a:t>
            </a:r>
            <a:r>
              <a:rPr lang="en-US" dirty="0"/>
              <a:t>reporting period </a:t>
            </a:r>
            <a:r>
              <a:rPr lang="en-US" dirty="0" smtClean="0"/>
              <a:t>1/1/18 </a:t>
            </a:r>
            <a:r>
              <a:rPr lang="en-US" dirty="0"/>
              <a:t>– </a:t>
            </a:r>
            <a:r>
              <a:rPr lang="en-US" dirty="0" smtClean="0"/>
              <a:t>12/31/18, </a:t>
            </a:r>
          </a:p>
          <a:p>
            <a:pPr marL="346075" indent="0">
              <a:buNone/>
            </a:pPr>
            <a:r>
              <a:rPr lang="en-US" dirty="0" smtClean="0"/>
              <a:t>the </a:t>
            </a:r>
            <a:r>
              <a:rPr lang="en-US" dirty="0"/>
              <a:t>report is </a:t>
            </a:r>
            <a:r>
              <a:rPr lang="en-US" b="1" i="1" dirty="0"/>
              <a:t>due</a:t>
            </a:r>
            <a:r>
              <a:rPr lang="en-US" dirty="0"/>
              <a:t> </a:t>
            </a:r>
            <a:r>
              <a:rPr lang="en-US" u="sng" dirty="0" smtClean="0"/>
              <a:t>January 31, 2019</a:t>
            </a:r>
            <a:r>
              <a:rPr lang="en-US" dirty="0" smtClean="0"/>
              <a:t>.</a:t>
            </a:r>
          </a:p>
          <a:p>
            <a:pPr>
              <a:spcBef>
                <a:spcPts val="2400"/>
              </a:spcBef>
            </a:pPr>
            <a:r>
              <a:rPr lang="en-US" dirty="0" smtClean="0"/>
              <a:t>For </a:t>
            </a:r>
            <a:r>
              <a:rPr lang="en-US" dirty="0"/>
              <a:t>reporting period </a:t>
            </a:r>
            <a:r>
              <a:rPr lang="en-US" dirty="0" smtClean="0"/>
              <a:t>1/1/19 </a:t>
            </a:r>
            <a:r>
              <a:rPr lang="en-US" dirty="0"/>
              <a:t>– </a:t>
            </a:r>
            <a:r>
              <a:rPr lang="en-US" dirty="0" smtClean="0"/>
              <a:t>12/31/19, </a:t>
            </a:r>
          </a:p>
          <a:p>
            <a:pPr marL="346075" indent="0">
              <a:buNone/>
            </a:pPr>
            <a:r>
              <a:rPr lang="en-US" dirty="0" smtClean="0"/>
              <a:t>the </a:t>
            </a:r>
            <a:r>
              <a:rPr lang="en-US" dirty="0"/>
              <a:t>report is </a:t>
            </a:r>
            <a:r>
              <a:rPr lang="en-US" b="1" i="1" dirty="0" smtClean="0"/>
              <a:t>due</a:t>
            </a:r>
            <a:r>
              <a:rPr lang="en-US" dirty="0" smtClean="0"/>
              <a:t> </a:t>
            </a:r>
            <a:r>
              <a:rPr lang="en-US" u="sng" dirty="0"/>
              <a:t>January </a:t>
            </a:r>
            <a:r>
              <a:rPr lang="en-US" u="sng" dirty="0" smtClean="0"/>
              <a:t>31, 2020</a:t>
            </a:r>
            <a:r>
              <a:rPr lang="en-US" dirty="0" smtClean="0"/>
              <a:t>.</a:t>
            </a:r>
          </a:p>
          <a:p>
            <a:pPr marL="346075" indent="0">
              <a:buNone/>
            </a:pPr>
            <a:endParaRPr lang="en-US" dirty="0"/>
          </a:p>
          <a:p>
            <a:endParaRPr lang="en-US" dirty="0"/>
          </a:p>
        </p:txBody>
      </p:sp>
      <p:pic>
        <p:nvPicPr>
          <p:cNvPr id="2051" name="Picture 3" descr="C:\Documents and Settings\je1\Local Settings\Temporary Internet Files\Content.IE5\02ZN4VL2\MC90023719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053" y="1676400"/>
            <a:ext cx="2141537" cy="25939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71219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1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lide(fromBottom)">
                                      <p:cBhvr>
                                        <p:cTn id="12" dur="1000"/>
                                        <p:tgtEl>
                                          <p:spTgt spid="11267">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slide(fromBottom)">
                                      <p:cBhvr>
                                        <p:cTn id="15" dur="1000"/>
                                        <p:tgtEl>
                                          <p:spTgt spid="11267">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slide(fromBottom)">
                                      <p:cBhvr>
                                        <p:cTn id="18" dur="1000"/>
                                        <p:tgtEl>
                                          <p:spTgt spid="11267">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slide(fromBottom)">
                                      <p:cBhvr>
                                        <p:cTn id="21"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228600"/>
            <a:ext cx="8001000" cy="685800"/>
          </a:xfrm>
        </p:spPr>
        <p:txBody>
          <a:bodyPr>
            <a:normAutofit fontScale="90000"/>
          </a:bodyPr>
          <a:lstStyle/>
          <a:p>
            <a:r>
              <a:rPr lang="en-US" sz="3200" b="1" dirty="0">
                <a:solidFill>
                  <a:schemeClr val="accent1"/>
                </a:solidFill>
              </a:rPr>
              <a:t>E</a:t>
            </a:r>
            <a:r>
              <a:rPr lang="en-US" sz="3200" b="1" dirty="0" smtClean="0">
                <a:solidFill>
                  <a:schemeClr val="accent1"/>
                </a:solidFill>
              </a:rPr>
              <a:t>5 – </a:t>
            </a:r>
            <a:r>
              <a:rPr lang="en-US" sz="3200" b="1" dirty="0">
                <a:solidFill>
                  <a:schemeClr val="accent1"/>
                </a:solidFill>
              </a:rPr>
              <a:t>Batterer Intervention Program (page 39)</a:t>
            </a:r>
          </a:p>
        </p:txBody>
      </p:sp>
      <p:sp>
        <p:nvSpPr>
          <p:cNvPr id="160771" name="Rectangle 3"/>
          <p:cNvSpPr>
            <a:spLocks noGrp="1" noChangeArrowheads="1"/>
          </p:cNvSpPr>
          <p:nvPr>
            <p:ph type="body" sz="half" idx="1"/>
          </p:nvPr>
        </p:nvSpPr>
        <p:spPr>
          <a:xfrm>
            <a:off x="723900" y="1295400"/>
            <a:ext cx="7277100" cy="4800600"/>
          </a:xfrm>
        </p:spPr>
        <p:txBody>
          <a:bodyPr/>
          <a:lstStyle/>
          <a:p>
            <a:pPr indent="-342900"/>
            <a:r>
              <a:rPr lang="en-US" sz="2600" dirty="0"/>
              <a:t>No </a:t>
            </a:r>
            <a:r>
              <a:rPr lang="en-US" sz="2600" dirty="0" smtClean="0"/>
              <a:t>projects fund batterer intervention staff, </a:t>
            </a:r>
            <a:r>
              <a:rPr lang="en-US" sz="2600" dirty="0"/>
              <a:t>so check </a:t>
            </a:r>
            <a:r>
              <a:rPr lang="en-US" sz="2600" dirty="0" smtClean="0"/>
              <a:t>“No” </a:t>
            </a:r>
            <a:r>
              <a:rPr lang="en-US" sz="2600" dirty="0"/>
              <a:t>and skip to Section F. </a:t>
            </a:r>
          </a:p>
          <a:p>
            <a:pPr>
              <a:buFont typeface="Wingdings" pitchFamily="2" charset="2"/>
              <a:buNone/>
            </a:pPr>
            <a:endParaRPr lang="en-US" sz="2700" dirty="0"/>
          </a:p>
        </p:txBody>
      </p:sp>
      <p:cxnSp>
        <p:nvCxnSpPr>
          <p:cNvPr id="3" name="Straight Connector 2"/>
          <p:cNvCxnSpPr/>
          <p:nvPr/>
        </p:nvCxnSpPr>
        <p:spPr>
          <a:xfrm>
            <a:off x="685800" y="943429"/>
            <a:ext cx="74676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6386" name="Picture 2" descr="C:\Documents and Settings\je1\Local Settings\Temporary Internet Files\Content.IE5\02ZN4VL2\MP9004096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667000"/>
            <a:ext cx="1626095" cy="24450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4FD60E9-28EE-4917-92C9-5DCBDDB9BD63}"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346674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1000" fill="hold"/>
                                        <p:tgtEl>
                                          <p:spTgt spid="1607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07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0771">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1000" fill="hold"/>
                                        <p:tgtEl>
                                          <p:spTgt spid="16386"/>
                                        </p:tgtEl>
                                        <p:attrNameLst>
                                          <p:attrName>ppt_w</p:attrName>
                                        </p:attrNameLst>
                                      </p:cBhvr>
                                      <p:tavLst>
                                        <p:tav tm="0">
                                          <p:val>
                                            <p:fltVal val="0"/>
                                          </p:val>
                                        </p:tav>
                                        <p:tav tm="100000">
                                          <p:val>
                                            <p:strVal val="#ppt_w"/>
                                          </p:val>
                                        </p:tav>
                                      </p:tavLst>
                                    </p:anim>
                                    <p:anim calcmode="lin" valueType="num">
                                      <p:cBhvr>
                                        <p:cTn id="13" dur="1000" fill="hold"/>
                                        <p:tgtEl>
                                          <p:spTgt spid="16386"/>
                                        </p:tgtEl>
                                        <p:attrNameLst>
                                          <p:attrName>ppt_h</p:attrName>
                                        </p:attrNameLst>
                                      </p:cBhvr>
                                      <p:tavLst>
                                        <p:tav tm="0">
                                          <p:val>
                                            <p:fltVal val="0"/>
                                          </p:val>
                                        </p:tav>
                                        <p:tav tm="100000">
                                          <p:val>
                                            <p:strVal val="#ppt_h"/>
                                          </p:val>
                                        </p:tav>
                                      </p:tavLst>
                                    </p:anim>
                                    <p:anim calcmode="lin" valueType="num">
                                      <p:cBhvr>
                                        <p:cTn id="14" dur="1000" fill="hold"/>
                                        <p:tgtEl>
                                          <p:spTgt spid="16386"/>
                                        </p:tgtEl>
                                        <p:attrNameLst>
                                          <p:attrName>style.rotation</p:attrName>
                                        </p:attrNameLst>
                                      </p:cBhvr>
                                      <p:tavLst>
                                        <p:tav tm="0">
                                          <p:val>
                                            <p:fltVal val="90"/>
                                          </p:val>
                                        </p:tav>
                                        <p:tav tm="100000">
                                          <p:val>
                                            <p:fltVal val="0"/>
                                          </p:val>
                                        </p:tav>
                                      </p:tavLst>
                                    </p:anim>
                                    <p:animEffect transition="in" filter="fade">
                                      <p:cBhvr>
                                        <p:cTn id="15"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fontScale="90000"/>
          </a:bodyPr>
          <a:lstStyle/>
          <a:p>
            <a:r>
              <a:rPr lang="en-US" sz="3200" b="1" dirty="0" smtClean="0">
                <a:solidFill>
                  <a:schemeClr val="accent1"/>
                </a:solidFill>
              </a:rPr>
              <a:t/>
            </a:r>
            <a:br>
              <a:rPr lang="en-US" sz="3200" b="1" dirty="0" smtClean="0">
                <a:solidFill>
                  <a:schemeClr val="accent1"/>
                </a:solidFill>
              </a:rPr>
            </a:br>
            <a:r>
              <a:rPr lang="en-US" sz="3600" b="1" dirty="0" smtClean="0">
                <a:solidFill>
                  <a:schemeClr val="accent1"/>
                </a:solidFill>
              </a:rPr>
              <a:t>F – Narrative (pages 40-48)</a:t>
            </a:r>
            <a:br>
              <a:rPr lang="en-US" sz="3600" b="1" dirty="0" smtClean="0">
                <a:solidFill>
                  <a:schemeClr val="accent1"/>
                </a:solidFill>
              </a:rPr>
            </a:br>
            <a:r>
              <a:rPr lang="en-US" sz="2700" i="1" dirty="0" smtClean="0">
                <a:solidFill>
                  <a:srgbClr val="FF0000"/>
                </a:solidFill>
              </a:rPr>
              <a:t>Everyone must complete</a:t>
            </a:r>
            <a:r>
              <a:rPr lang="en-US" sz="3200" b="1" dirty="0" smtClean="0">
                <a:solidFill>
                  <a:schemeClr val="accent1"/>
                </a:solidFill>
              </a:rPr>
              <a:t/>
            </a:r>
            <a:br>
              <a:rPr lang="en-US" sz="3200" b="1" dirty="0" smtClean="0">
                <a:solidFill>
                  <a:schemeClr val="accent1"/>
                </a:solidFill>
              </a:rPr>
            </a:br>
            <a:r>
              <a:rPr lang="en-US" sz="3200" b="1" dirty="0" smtClean="0">
                <a:solidFill>
                  <a:schemeClr val="accent1"/>
                </a:solidFill>
              </a:rPr>
              <a:t/>
            </a:r>
            <a:br>
              <a:rPr lang="en-US" sz="3200" b="1" dirty="0" smtClean="0">
                <a:solidFill>
                  <a:schemeClr val="accent1"/>
                </a:solidFill>
              </a:rPr>
            </a:br>
            <a:endParaRPr lang="en-US" sz="3200" b="1" dirty="0">
              <a:solidFill>
                <a:schemeClr val="accent1"/>
              </a:solidFill>
            </a:endParaRPr>
          </a:p>
        </p:txBody>
      </p:sp>
      <p:sp>
        <p:nvSpPr>
          <p:cNvPr id="3" name="Content Placeholder 2"/>
          <p:cNvSpPr>
            <a:spLocks noGrp="1"/>
          </p:cNvSpPr>
          <p:nvPr>
            <p:ph idx="1"/>
          </p:nvPr>
        </p:nvSpPr>
        <p:spPr>
          <a:xfrm>
            <a:off x="457200" y="1524000"/>
            <a:ext cx="7620000" cy="4876800"/>
          </a:xfrm>
        </p:spPr>
        <p:txBody>
          <a:bodyPr/>
          <a:lstStyle/>
          <a:p>
            <a:pPr fontAlgn="base">
              <a:spcAft>
                <a:spcPct val="0"/>
              </a:spcAft>
              <a:buSzPct val="100000"/>
            </a:pPr>
            <a:r>
              <a:rPr kumimoji="0" lang="en-US" sz="2600" b="1" i="0" u="none" strike="noStrike" kern="0" cap="none" spc="0" normalizeH="0" baseline="0" noProof="0" dirty="0" smtClean="0">
                <a:ln>
                  <a:noFill/>
                </a:ln>
                <a:solidFill>
                  <a:srgbClr val="000000"/>
                </a:solidFill>
                <a:effectLst/>
                <a:uLnTx/>
                <a:uFillTx/>
              </a:rPr>
              <a:t>Questions 60 &amp; 61</a:t>
            </a:r>
          </a:p>
          <a:p>
            <a:pPr marL="639763" lvl="1" indent="-292100" fontAlgn="base">
              <a:spcAft>
                <a:spcPct val="0"/>
              </a:spcAft>
              <a:buClrTx/>
              <a:buSzPct val="100000"/>
              <a:buFont typeface="Calibri" pitchFamily="34" charset="0"/>
              <a:buChar char="−"/>
            </a:pPr>
            <a:r>
              <a:rPr kumimoji="0" lang="en-US" sz="2400" b="0" i="0" u="none" strike="noStrike" kern="0" cap="none" spc="0" normalizeH="0" baseline="0" noProof="0" dirty="0" smtClean="0">
                <a:ln>
                  <a:noFill/>
                </a:ln>
                <a:solidFill>
                  <a:srgbClr val="000000"/>
                </a:solidFill>
                <a:effectLst/>
                <a:uLnTx/>
                <a:uFillTx/>
              </a:rPr>
              <a:t>All subgrantees must answer these questions. </a:t>
            </a:r>
          </a:p>
          <a:p>
            <a:pPr marL="347663" indent="-233363" fontAlgn="base">
              <a:spcAft>
                <a:spcPct val="0"/>
              </a:spcAft>
              <a:buSzPct val="100000"/>
            </a:pPr>
            <a:r>
              <a:rPr kumimoji="0" lang="en-US" sz="2700" b="1" i="0" u="none" strike="noStrike" kern="0" cap="none" spc="0" normalizeH="0" baseline="0" noProof="0" dirty="0" smtClean="0">
                <a:ln>
                  <a:noFill/>
                </a:ln>
                <a:solidFill>
                  <a:srgbClr val="000000"/>
                </a:solidFill>
                <a:effectLst/>
                <a:uLnTx/>
                <a:uFillTx/>
              </a:rPr>
              <a:t>Questions 62 &amp; 63</a:t>
            </a:r>
          </a:p>
          <a:p>
            <a:pPr marL="639763" lvl="1" indent="-292100" fontAlgn="base">
              <a:spcAft>
                <a:spcPct val="0"/>
              </a:spcAft>
              <a:buClrTx/>
              <a:buSzPct val="100000"/>
              <a:buFont typeface="Calibri" pitchFamily="34" charset="0"/>
              <a:buChar char="−"/>
            </a:pPr>
            <a:r>
              <a:rPr kumimoji="0" lang="en-US" sz="2200" b="0" i="0" u="none" strike="noStrike" kern="0" cap="none" spc="0" normalizeH="0" baseline="0" noProof="0" dirty="0" smtClean="0">
                <a:ln>
                  <a:noFill/>
                </a:ln>
                <a:solidFill>
                  <a:srgbClr val="000000"/>
                </a:solidFill>
                <a:effectLst/>
                <a:uLnTx/>
                <a:uFillTx/>
              </a:rPr>
              <a:t>These questions are optional.</a:t>
            </a:r>
          </a:p>
          <a:p>
            <a:pPr marL="639763" lvl="1" indent="-292100" fontAlgn="base">
              <a:spcAft>
                <a:spcPct val="0"/>
              </a:spcAft>
              <a:buClrTx/>
              <a:buSzPct val="100000"/>
              <a:buFont typeface="Calibri" pitchFamily="34" charset="0"/>
              <a:buChar char="−"/>
            </a:pPr>
            <a:r>
              <a:rPr kumimoji="0" lang="en-US" sz="2200" b="0" i="0" u="none" strike="noStrike" kern="0" cap="none" spc="0" normalizeH="0" baseline="0" noProof="0" dirty="0" smtClean="0">
                <a:ln>
                  <a:noFill/>
                </a:ln>
                <a:solidFill>
                  <a:srgbClr val="000000"/>
                </a:solidFill>
                <a:effectLst/>
                <a:uLnTx/>
                <a:uFillTx/>
              </a:rPr>
              <a:t>Use this section to provide clarification on any of the statistics in questions 25A, 25B, 26, 27, 28, 29, or 30.</a:t>
            </a:r>
          </a:p>
          <a:p>
            <a:pPr lvl="0" fontAlgn="base">
              <a:spcAft>
                <a:spcPct val="0"/>
              </a:spcAft>
              <a:buClr>
                <a:srgbClr val="666699"/>
              </a:buClr>
              <a:buSzPct val="70000"/>
              <a:buNone/>
            </a:pPr>
            <a:endParaRPr kumimoji="0" lang="en-US" sz="2200" b="0" i="0" u="none" strike="noStrike" kern="0" cap="none" spc="0" normalizeH="0" baseline="0" noProof="0" dirty="0" smtClean="0">
              <a:ln>
                <a:noFill/>
              </a:ln>
              <a:solidFill>
                <a:srgbClr val="000000"/>
              </a:solidFill>
              <a:effectLst/>
              <a:uLnTx/>
              <a:uFillTx/>
              <a:latin typeface="Arial"/>
              <a:ea typeface="+mn-ea"/>
              <a:cs typeface="+mn-cs"/>
            </a:endParaRPr>
          </a:p>
          <a:p>
            <a:endParaRPr lang="en-US"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61</a:t>
            </a:fld>
            <a:endParaRPr lang="en-US">
              <a:solidFill>
                <a:srgbClr val="000000"/>
              </a:solidFill>
            </a:endParaRPr>
          </a:p>
        </p:txBody>
      </p:sp>
      <p:cxnSp>
        <p:nvCxnSpPr>
          <p:cNvPr id="6" name="Straight Connector 5"/>
          <p:cNvCxnSpPr/>
          <p:nvPr/>
        </p:nvCxnSpPr>
        <p:spPr>
          <a:xfrm>
            <a:off x="533400" y="1066800"/>
            <a:ext cx="73152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2" y="4321969"/>
            <a:ext cx="26701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4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fltVal val="0"/>
                                          </p:val>
                                        </p:tav>
                                        <p:tav tm="100000">
                                          <p:val>
                                            <p:strVal val="#ppt_w"/>
                                          </p:val>
                                        </p:tav>
                                      </p:tavLst>
                                    </p:anim>
                                    <p:anim calcmode="lin" valueType="num">
                                      <p:cBhvr>
                                        <p:cTn id="31" dur="1000" fill="hold"/>
                                        <p:tgtEl>
                                          <p:spTgt spid="7170"/>
                                        </p:tgtEl>
                                        <p:attrNameLst>
                                          <p:attrName>ppt_h</p:attrName>
                                        </p:attrNameLst>
                                      </p:cBhvr>
                                      <p:tavLst>
                                        <p:tav tm="0">
                                          <p:val>
                                            <p:fltVal val="0"/>
                                          </p:val>
                                        </p:tav>
                                        <p:tav tm="100000">
                                          <p:val>
                                            <p:strVal val="#ppt_h"/>
                                          </p:val>
                                        </p:tav>
                                      </p:tavLst>
                                    </p:anim>
                                    <p:anim calcmode="lin" valueType="num">
                                      <p:cBhvr>
                                        <p:cTn id="32" dur="1000" fill="hold"/>
                                        <p:tgtEl>
                                          <p:spTgt spid="7170"/>
                                        </p:tgtEl>
                                        <p:attrNameLst>
                                          <p:attrName>style.rotation</p:attrName>
                                        </p:attrNameLst>
                                      </p:cBhvr>
                                      <p:tavLst>
                                        <p:tav tm="0">
                                          <p:val>
                                            <p:fltVal val="90"/>
                                          </p:val>
                                        </p:tav>
                                        <p:tav tm="100000">
                                          <p:val>
                                            <p:fltVal val="0"/>
                                          </p:val>
                                        </p:tav>
                                      </p:tavLst>
                                    </p:anim>
                                    <p:animEffect transition="in" filter="fade">
                                      <p:cBhvr>
                                        <p:cTn id="3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3200" b="1" dirty="0" smtClean="0">
                <a:solidFill>
                  <a:schemeClr val="accent1"/>
                </a:solidFill>
              </a:rPr>
              <a:t>Narrative Questions - Required</a:t>
            </a:r>
            <a:br>
              <a:rPr lang="en-US" sz="3200" b="1" dirty="0" smtClean="0">
                <a:solidFill>
                  <a:schemeClr val="accent1"/>
                </a:solidFill>
              </a:rPr>
            </a:br>
            <a:endParaRPr lang="en-US" sz="3200" b="1" dirty="0">
              <a:solidFill>
                <a:schemeClr val="accent1"/>
              </a:solidFill>
            </a:endParaRPr>
          </a:p>
        </p:txBody>
      </p:sp>
      <p:sp>
        <p:nvSpPr>
          <p:cNvPr id="151555" name="Rectangle 3"/>
          <p:cNvSpPr>
            <a:spLocks noGrp="1" noChangeArrowheads="1"/>
          </p:cNvSpPr>
          <p:nvPr>
            <p:ph idx="1"/>
          </p:nvPr>
        </p:nvSpPr>
        <p:spPr>
          <a:xfrm>
            <a:off x="457200" y="1295400"/>
            <a:ext cx="7924800" cy="5105400"/>
          </a:xfrm>
          <a:noFill/>
        </p:spPr>
        <p:txBody>
          <a:bodyPr/>
          <a:lstStyle/>
          <a:p>
            <a:r>
              <a:rPr lang="en-US" sz="2400" b="1" dirty="0" smtClean="0"/>
              <a:t>Question 60 and 61 </a:t>
            </a:r>
            <a:r>
              <a:rPr lang="en-US" sz="2400" b="1" dirty="0"/>
              <a:t>– </a:t>
            </a:r>
            <a:r>
              <a:rPr lang="en-US" sz="2400" b="1" dirty="0" smtClean="0"/>
              <a:t>Most significant area of need along with what the VAWA funded project accomplished during the calendar year.</a:t>
            </a:r>
            <a:r>
              <a:rPr lang="en-US" sz="2400" b="1" dirty="0"/>
              <a:t>	</a:t>
            </a:r>
            <a:endParaRPr lang="en-US" sz="2400" b="1" dirty="0" smtClean="0"/>
          </a:p>
          <a:p>
            <a:r>
              <a:rPr lang="en-US" sz="2400" b="1" dirty="0" smtClean="0"/>
              <a:t>Question 62 and 63 are optional.</a:t>
            </a:r>
          </a:p>
          <a:p>
            <a:pPr marL="114300" indent="0">
              <a:buNone/>
            </a:pPr>
            <a:endParaRPr lang="en-US" sz="2400" b="1" smtClean="0"/>
          </a:p>
          <a:p>
            <a:pPr marL="114300" indent="0">
              <a:buNone/>
            </a:pPr>
            <a:r>
              <a:rPr lang="en-US" sz="2400" b="1" smtClean="0"/>
              <a:t>All </a:t>
            </a:r>
            <a:r>
              <a:rPr lang="en-US" sz="2400" b="1" dirty="0" smtClean="0"/>
              <a:t>of the narrative responses are important and provide detail to CVSSD which helps with our response to the federal solicitation each year; providing a broad overview to statewide need with the annual administrators report to OVW and the ongoing planning process with the CVSSD VAWA </a:t>
            </a:r>
            <a:r>
              <a:rPr lang="en-US" sz="2400" b="1" smtClean="0"/>
              <a:t>Implementation Planning Subcommittee </a:t>
            </a:r>
            <a:r>
              <a:rPr lang="en-US" sz="2400" b="1" dirty="0" smtClean="0"/>
              <a:t>meetings</a:t>
            </a:r>
            <a:r>
              <a:rPr lang="en-US" b="1" dirty="0" smtClean="0"/>
              <a:t>. </a:t>
            </a:r>
            <a:endParaRPr lang="en-US" b="1" dirty="0"/>
          </a:p>
        </p:txBody>
      </p:sp>
      <p:cxnSp>
        <p:nvCxnSpPr>
          <p:cNvPr id="3" name="Straight Connector 2"/>
          <p:cNvCxnSpPr/>
          <p:nvPr/>
        </p:nvCxnSpPr>
        <p:spPr>
          <a:xfrm>
            <a:off x="609600" y="982662"/>
            <a:ext cx="74676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40100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300" dirty="0" smtClean="0">
                <a:solidFill>
                  <a:schemeClr val="accent1"/>
                </a:solidFill>
              </a:rPr>
              <a:t>REMINDERS</a:t>
            </a:r>
            <a:endParaRPr lang="en-US" sz="4000" b="1" spc="300" dirty="0">
              <a:solidFill>
                <a:schemeClr val="accent1"/>
              </a:solidFill>
            </a:endParaRPr>
          </a:p>
        </p:txBody>
      </p:sp>
      <p:sp>
        <p:nvSpPr>
          <p:cNvPr id="3" name="Content Placeholder 2"/>
          <p:cNvSpPr>
            <a:spLocks noGrp="1"/>
          </p:cNvSpPr>
          <p:nvPr>
            <p:ph idx="1"/>
          </p:nvPr>
        </p:nvSpPr>
        <p:spPr>
          <a:xfrm>
            <a:off x="457200" y="1600200"/>
            <a:ext cx="7924800" cy="4800600"/>
          </a:xfrm>
        </p:spPr>
        <p:txBody>
          <a:bodyPr>
            <a:normAutofit/>
          </a:bodyPr>
          <a:lstStyle/>
          <a:p>
            <a:r>
              <a:rPr lang="en-US" sz="2800" dirty="0" smtClean="0"/>
              <a:t>Review PowerPoint and instructions.</a:t>
            </a:r>
          </a:p>
          <a:p>
            <a:r>
              <a:rPr lang="en-US" sz="2800" dirty="0" smtClean="0"/>
              <a:t>Use the        icon in the report form.</a:t>
            </a:r>
          </a:p>
          <a:p>
            <a:r>
              <a:rPr lang="en-US" sz="2800" dirty="0" smtClean="0"/>
              <a:t>Use the “other” category only as a LAST resort; </a:t>
            </a:r>
            <a:r>
              <a:rPr lang="en-US" sz="2800" u="sng" dirty="0" smtClean="0"/>
              <a:t>the descriptive fit does not have to be perfect</a:t>
            </a:r>
            <a:r>
              <a:rPr lang="en-US" sz="2800" dirty="0" smtClean="0"/>
              <a:t> – if an existing category is similar, use that category.</a:t>
            </a:r>
          </a:p>
          <a:p>
            <a:r>
              <a:rPr lang="en-US" sz="2800" dirty="0" smtClean="0"/>
              <a:t>Use optional information sections to capture unique successes of your program, clarify data, provide more details.</a:t>
            </a:r>
          </a:p>
          <a:p>
            <a:r>
              <a:rPr lang="en-US" sz="2800" dirty="0" smtClean="0"/>
              <a:t>Do not use acronyms or abbreviations.</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63</a:t>
            </a:fld>
            <a:endParaRPr lang="en-US">
              <a:solidFill>
                <a:srgbClr val="000000"/>
              </a:solidFill>
            </a:endParaRPr>
          </a:p>
        </p:txBody>
      </p:sp>
      <p:pic>
        <p:nvPicPr>
          <p:cNvPr id="5122" name="Picture 2" descr="C:\Documents and Settings\je1\Local Settings\Temporary Internet Files\Content.IE5\02ZN4VL2\MC9003536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2021458" cy="20764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09600" y="1219200"/>
            <a:ext cx="5715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026" name="Picture 2" descr="C:\Documents and Settings\je1\Local Settings\Temporary Internet Files\Content.IE5\9TNMB3FZ\MC9003917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157978"/>
            <a:ext cx="431800" cy="43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7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dirty="0">
                <a:solidFill>
                  <a:schemeClr val="accent1"/>
                </a:solidFill>
              </a:rPr>
              <a:t>Validation – The End! </a:t>
            </a:r>
          </a:p>
        </p:txBody>
      </p:sp>
      <p:sp>
        <p:nvSpPr>
          <p:cNvPr id="65539" name="Rectangle 3"/>
          <p:cNvSpPr>
            <a:spLocks noGrp="1" noChangeArrowheads="1"/>
          </p:cNvSpPr>
          <p:nvPr>
            <p:ph idx="1"/>
          </p:nvPr>
        </p:nvSpPr>
        <p:spPr>
          <a:xfrm>
            <a:off x="571621" y="1981200"/>
            <a:ext cx="7620000" cy="457200"/>
          </a:xfrm>
        </p:spPr>
        <p:txBody>
          <a:bodyPr>
            <a:normAutofit lnSpcReduction="10000"/>
          </a:bodyPr>
          <a:lstStyle/>
          <a:p>
            <a:r>
              <a:rPr lang="en-US" sz="2600" dirty="0"/>
              <a:t>At the end of the form is a </a:t>
            </a:r>
            <a:r>
              <a:rPr lang="en-US" sz="2600" dirty="0">
                <a:solidFill>
                  <a:srgbClr val="2F2B20"/>
                </a:solidFill>
              </a:rPr>
              <a:t>Validate </a:t>
            </a:r>
            <a:r>
              <a:rPr lang="en-US" sz="2600" dirty="0" smtClean="0"/>
              <a:t>button.</a:t>
            </a:r>
            <a:endParaRPr lang="en-US" sz="2600" dirty="0"/>
          </a:p>
        </p:txBody>
      </p:sp>
      <p:sp>
        <p:nvSpPr>
          <p:cNvPr id="65541" name="Text Box 5"/>
          <p:cNvSpPr txBox="1">
            <a:spLocks noChangeArrowheads="1"/>
          </p:cNvSpPr>
          <p:nvPr/>
        </p:nvSpPr>
        <p:spPr bwMode="auto">
          <a:xfrm>
            <a:off x="3388543" y="2590798"/>
            <a:ext cx="1793057" cy="46166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400" b="1" dirty="0"/>
              <a:t>V</a:t>
            </a:r>
            <a:r>
              <a:rPr lang="en-US" sz="2400" b="1" dirty="0" smtClean="0"/>
              <a:t>alidate </a:t>
            </a:r>
            <a:endParaRPr lang="en-US" sz="2400" b="1" dirty="0"/>
          </a:p>
        </p:txBody>
      </p:sp>
      <p:pic>
        <p:nvPicPr>
          <p:cNvPr id="18434" name="Picture 2" descr="C:\Documents and Settings\je1\Local Settings\Temporary Internet Files\Content.IE5\9ERPF9UG\MP9102209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400006"/>
            <a:ext cx="1647858" cy="2468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45585" y="1447800"/>
            <a:ext cx="5348272" cy="492443"/>
          </a:xfrm>
          <a:prstGeom prst="rect">
            <a:avLst/>
          </a:prstGeom>
        </p:spPr>
        <p:txBody>
          <a:bodyPr wrap="square">
            <a:spAutoFit/>
          </a:bodyPr>
          <a:lstStyle/>
          <a:p>
            <a:pPr marL="114300" lvl="0">
              <a:spcBef>
                <a:spcPct val="20000"/>
              </a:spcBef>
              <a:buClr>
                <a:srgbClr val="A9A57C"/>
              </a:buClr>
            </a:pPr>
            <a:r>
              <a:rPr lang="en-US" sz="2600" b="1" u="sng" dirty="0">
                <a:solidFill>
                  <a:srgbClr val="2F2B20"/>
                </a:solidFill>
              </a:rPr>
              <a:t>Everyone must validate their form!</a:t>
            </a:r>
          </a:p>
        </p:txBody>
      </p:sp>
      <p:sp>
        <p:nvSpPr>
          <p:cNvPr id="3" name="Rectangle 2"/>
          <p:cNvSpPr/>
          <p:nvPr/>
        </p:nvSpPr>
        <p:spPr>
          <a:xfrm>
            <a:off x="571621" y="3276600"/>
            <a:ext cx="7696200" cy="1372683"/>
          </a:xfrm>
          <a:prstGeom prst="rect">
            <a:avLst/>
          </a:prstGeom>
        </p:spPr>
        <p:txBody>
          <a:bodyPr wrap="square">
            <a:spAutoFit/>
          </a:bodyPr>
          <a:lstStyle/>
          <a:p>
            <a:pPr marL="342900" lvl="0" indent="-228600">
              <a:spcBef>
                <a:spcPct val="20000"/>
              </a:spcBef>
              <a:buClr>
                <a:srgbClr val="A9A57C"/>
              </a:buClr>
              <a:buFont typeface="Arial" pitchFamily="34" charset="0"/>
              <a:buChar char="•"/>
            </a:pPr>
            <a:r>
              <a:rPr lang="en-US" sz="2600" dirty="0">
                <a:solidFill>
                  <a:srgbClr val="2F2B20"/>
                </a:solidFill>
              </a:rPr>
              <a:t>Click on it and it will tell you where your errors are</a:t>
            </a:r>
            <a:r>
              <a:rPr lang="en-US" sz="2600" dirty="0" smtClean="0">
                <a:solidFill>
                  <a:srgbClr val="2F2B20"/>
                </a:solidFill>
              </a:rPr>
              <a:t>.</a:t>
            </a:r>
          </a:p>
          <a:p>
            <a:pPr marL="342900" lvl="0" indent="-228600">
              <a:spcBef>
                <a:spcPct val="20000"/>
              </a:spcBef>
              <a:buClr>
                <a:srgbClr val="A9A57C"/>
              </a:buClr>
              <a:buFont typeface="Arial" pitchFamily="34" charset="0"/>
              <a:buChar char="•"/>
            </a:pPr>
            <a:r>
              <a:rPr lang="en-US" sz="2600" dirty="0" smtClean="0">
                <a:solidFill>
                  <a:srgbClr val="2F2B20"/>
                </a:solidFill>
              </a:rPr>
              <a:t>Once complete, use the “Save As” function to save the most current version and upload in E-grants.</a:t>
            </a:r>
            <a:endParaRPr lang="en-US" sz="2600" dirty="0">
              <a:solidFill>
                <a:srgbClr val="2F2B20"/>
              </a:solidFill>
            </a:endParaRPr>
          </a:p>
        </p:txBody>
      </p:sp>
      <p:sp>
        <p:nvSpPr>
          <p:cNvPr id="4" name="Slide Number Placeholder 3"/>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318554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100" fill="hold">
                                          <p:stCondLst>
                                            <p:cond delay="0"/>
                                          </p:stCondLst>
                                        </p:cTn>
                                        <p:tgtEl>
                                          <p:spTgt spid="18434"/>
                                        </p:tgtEl>
                                        <p:attrNameLst>
                                          <p:attrName>r</p:attrName>
                                        </p:attrNameLst>
                                      </p:cBhvr>
                                    </p:animRot>
                                    <p:animRot by="-240000">
                                      <p:cBhvr>
                                        <p:cTn id="7" dur="200" fill="hold">
                                          <p:stCondLst>
                                            <p:cond delay="200"/>
                                          </p:stCondLst>
                                        </p:cTn>
                                        <p:tgtEl>
                                          <p:spTgt spid="18434"/>
                                        </p:tgtEl>
                                        <p:attrNameLst>
                                          <p:attrName>r</p:attrName>
                                        </p:attrNameLst>
                                      </p:cBhvr>
                                    </p:animRot>
                                    <p:animRot by="240000">
                                      <p:cBhvr>
                                        <p:cTn id="8" dur="200" fill="hold">
                                          <p:stCondLst>
                                            <p:cond delay="400"/>
                                          </p:stCondLst>
                                        </p:cTn>
                                        <p:tgtEl>
                                          <p:spTgt spid="18434"/>
                                        </p:tgtEl>
                                        <p:attrNameLst>
                                          <p:attrName>r</p:attrName>
                                        </p:attrNameLst>
                                      </p:cBhvr>
                                    </p:animRot>
                                    <p:animRot by="-240000">
                                      <p:cBhvr>
                                        <p:cTn id="9" dur="200" fill="hold">
                                          <p:stCondLst>
                                            <p:cond delay="600"/>
                                          </p:stCondLst>
                                        </p:cTn>
                                        <p:tgtEl>
                                          <p:spTgt spid="18434"/>
                                        </p:tgtEl>
                                        <p:attrNameLst>
                                          <p:attrName>r</p:attrName>
                                        </p:attrNameLst>
                                      </p:cBhvr>
                                    </p:animRot>
                                    <p:animRot by="120000">
                                      <p:cBhvr>
                                        <p:cTn id="10" dur="200" fill="hold">
                                          <p:stCondLst>
                                            <p:cond delay="800"/>
                                          </p:stCondLst>
                                        </p:cTn>
                                        <p:tgtEl>
                                          <p:spTgt spid="184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200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65539">
                                            <p:txEl>
                                              <p:pRg st="0" end="0"/>
                                            </p:txEl>
                                          </p:spTgt>
                                        </p:tgtEl>
                                        <p:attrNameLst>
                                          <p:attrName>style.visibility</p:attrName>
                                        </p:attrNameLst>
                                      </p:cBhvr>
                                      <p:to>
                                        <p:strVal val="visible"/>
                                      </p:to>
                                    </p:set>
                                    <p:anim calcmode="lin" valueType="num">
                                      <p:cBhvr>
                                        <p:cTn id="23" dur="500" decel="50000" fill="hold">
                                          <p:stCondLst>
                                            <p:cond delay="0"/>
                                          </p:stCondLst>
                                        </p:cTn>
                                        <p:tgtEl>
                                          <p:spTgt spid="65539">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5539">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5539">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65539">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5539">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5539">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5539">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5539">
                                            <p:txEl>
                                              <p:pRg st="0" end="0"/>
                                            </p:txEl>
                                          </p:spTgt>
                                        </p:tgtEl>
                                      </p:cBhvr>
                                    </p:animEffect>
                                  </p:childTnLst>
                                </p:cTn>
                              </p:par>
                              <p:par>
                                <p:cTn id="31" presetID="25" presetClass="entr" presetSubtype="0" fill="hold" grpId="0" nodeType="withEffect">
                                  <p:stCondLst>
                                    <p:cond delay="0"/>
                                  </p:stCondLst>
                                  <p:childTnLst>
                                    <p:set>
                                      <p:cBhvr>
                                        <p:cTn id="32" dur="1" fill="hold">
                                          <p:stCondLst>
                                            <p:cond delay="0"/>
                                          </p:stCondLst>
                                        </p:cTn>
                                        <p:tgtEl>
                                          <p:spTgt spid="65541"/>
                                        </p:tgtEl>
                                        <p:attrNameLst>
                                          <p:attrName>style.visibility</p:attrName>
                                        </p:attrNameLst>
                                      </p:cBhvr>
                                      <p:to>
                                        <p:strVal val="visible"/>
                                      </p:to>
                                    </p:set>
                                    <p:anim calcmode="lin" valueType="num">
                                      <p:cBhvr>
                                        <p:cTn id="33"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36" dur="1000" fill="hold"/>
                                        <p:tgtEl>
                                          <p:spTgt spid="6554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5541"/>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p:cTn id="4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4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p:cTn id="5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3600" b="1" dirty="0">
                <a:solidFill>
                  <a:schemeClr val="accent1"/>
                </a:solidFill>
              </a:rPr>
              <a:t>A1 - General Information </a:t>
            </a:r>
            <a:r>
              <a:rPr lang="en-US" sz="3600" b="1" dirty="0" smtClean="0">
                <a:solidFill>
                  <a:schemeClr val="accent1"/>
                </a:solidFill>
              </a:rPr>
              <a:t>(pages </a:t>
            </a:r>
            <a:r>
              <a:rPr lang="en-US" sz="3600" b="1" dirty="0">
                <a:solidFill>
                  <a:schemeClr val="accent1"/>
                </a:solidFill>
              </a:rPr>
              <a:t>1-2) </a:t>
            </a:r>
            <a:r>
              <a:rPr lang="en-US" sz="3600" dirty="0" smtClean="0">
                <a:solidFill>
                  <a:schemeClr val="accent1"/>
                </a:solidFill>
              </a:rPr>
              <a:t/>
            </a:r>
            <a:br>
              <a:rPr lang="en-US" sz="3600" dirty="0" smtClean="0">
                <a:solidFill>
                  <a:schemeClr val="accent1"/>
                </a:solidFill>
              </a:rPr>
            </a:br>
            <a:r>
              <a:rPr lang="en-US" sz="3200" dirty="0" smtClean="0"/>
              <a:t> </a:t>
            </a:r>
            <a:r>
              <a:rPr lang="en-US" sz="2700" i="1" dirty="0" smtClean="0">
                <a:solidFill>
                  <a:srgbClr val="FF0000"/>
                </a:solidFill>
              </a:rPr>
              <a:t>Everyone must 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12291" name="Rectangle 3"/>
          <p:cNvSpPr>
            <a:spLocks noGrp="1" noChangeArrowheads="1"/>
          </p:cNvSpPr>
          <p:nvPr>
            <p:ph idx="1"/>
          </p:nvPr>
        </p:nvSpPr>
        <p:spPr bwMode="auto">
          <a:xfrm>
            <a:off x="457200" y="1524000"/>
            <a:ext cx="7620000" cy="4876800"/>
          </a:xfrm>
        </p:spPr>
        <p:txBody>
          <a:bodyPr/>
          <a:lstStyle/>
          <a:p>
            <a:pPr indent="0">
              <a:lnSpc>
                <a:spcPct val="90000"/>
              </a:lnSpc>
              <a:spcAft>
                <a:spcPts val="1200"/>
              </a:spcAft>
              <a:buFont typeface="Wingdings" pitchFamily="2" charset="2"/>
              <a:buNone/>
            </a:pPr>
            <a:r>
              <a:rPr lang="en-US" sz="2600" b="1" dirty="0" smtClean="0"/>
              <a:t>Next to each number in the Annual Progress Report form you can click on the        and more instructions and/or examples will pop up.</a:t>
            </a:r>
          </a:p>
          <a:p>
            <a:pPr>
              <a:lnSpc>
                <a:spcPct val="90000"/>
              </a:lnSpc>
            </a:pPr>
            <a:r>
              <a:rPr lang="en-US" sz="2700" b="1" dirty="0" smtClean="0"/>
              <a:t>Question 1 – Date of Report</a:t>
            </a:r>
          </a:p>
          <a:p>
            <a:pPr marL="692150" indent="-342900">
              <a:lnSpc>
                <a:spcPct val="90000"/>
              </a:lnSpc>
              <a:buClrTx/>
              <a:buFont typeface="Calibri" pitchFamily="34" charset="0"/>
              <a:buChar char="−"/>
            </a:pPr>
            <a:r>
              <a:rPr lang="en-US" sz="2400" dirty="0" smtClean="0"/>
              <a:t>Date actually submitted</a:t>
            </a:r>
          </a:p>
          <a:p>
            <a:pPr marL="349250" indent="0">
              <a:lnSpc>
                <a:spcPct val="90000"/>
              </a:lnSpc>
              <a:buNone/>
            </a:pPr>
            <a:endParaRPr lang="en-US" sz="1200" b="1" dirty="0" smtClean="0"/>
          </a:p>
          <a:p>
            <a:pPr>
              <a:lnSpc>
                <a:spcPct val="90000"/>
              </a:lnSpc>
            </a:pPr>
            <a:r>
              <a:rPr lang="en-US" sz="2700" b="1" dirty="0" smtClean="0"/>
              <a:t>Question </a:t>
            </a:r>
            <a:r>
              <a:rPr lang="en-US" sz="2700" b="1" dirty="0"/>
              <a:t>2 – Current Reporting Period </a:t>
            </a:r>
          </a:p>
          <a:p>
            <a:pPr marL="682625" lvl="1" indent="-342900">
              <a:lnSpc>
                <a:spcPct val="90000"/>
              </a:lnSpc>
              <a:buClrTx/>
              <a:buFont typeface="Calibri" pitchFamily="34" charset="0"/>
              <a:buChar char="−"/>
            </a:pPr>
            <a:r>
              <a:rPr lang="en-US" sz="2400" dirty="0" smtClean="0"/>
              <a:t>2018 </a:t>
            </a:r>
            <a:r>
              <a:rPr lang="en-US" sz="2400" dirty="0"/>
              <a:t>(for the period ending </a:t>
            </a:r>
            <a:r>
              <a:rPr lang="en-US" sz="2400" dirty="0" smtClean="0"/>
              <a:t>12/31/18)</a:t>
            </a:r>
            <a:endParaRPr lang="en-US" sz="2400" dirty="0"/>
          </a:p>
          <a:p>
            <a:pPr marL="682625" lvl="1" indent="-342900">
              <a:lnSpc>
                <a:spcPct val="90000"/>
              </a:lnSpc>
              <a:buClrTx/>
              <a:buFont typeface="Calibri" pitchFamily="34" charset="0"/>
              <a:buChar char="−"/>
            </a:pPr>
            <a:r>
              <a:rPr lang="en-US" sz="2400" dirty="0" smtClean="0"/>
              <a:t>2019 </a:t>
            </a:r>
            <a:r>
              <a:rPr lang="en-US" sz="2400" dirty="0"/>
              <a:t>(for the period ending </a:t>
            </a:r>
            <a:r>
              <a:rPr lang="en-US" sz="2400" dirty="0" smtClean="0"/>
              <a:t>12/31/19)</a:t>
            </a:r>
            <a:endParaRPr lang="en-US" sz="2400" dirty="0"/>
          </a:p>
          <a:p>
            <a:pPr>
              <a:lnSpc>
                <a:spcPct val="50000"/>
              </a:lnSpc>
            </a:pPr>
            <a:endParaRPr lang="en-US" sz="2700" dirty="0"/>
          </a:p>
          <a:p>
            <a:pPr>
              <a:lnSpc>
                <a:spcPct val="90000"/>
              </a:lnSpc>
            </a:pPr>
            <a:r>
              <a:rPr lang="en-US" sz="2700" b="1" u="sng" dirty="0"/>
              <a:t>Enter the calendar year in which the services were provided. </a:t>
            </a:r>
            <a:endParaRPr lang="en-US" sz="2200" dirty="0"/>
          </a:p>
        </p:txBody>
      </p:sp>
      <p:cxnSp>
        <p:nvCxnSpPr>
          <p:cNvPr id="3" name="Straight Connector 2"/>
          <p:cNvCxnSpPr/>
          <p:nvPr/>
        </p:nvCxnSpPr>
        <p:spPr>
          <a:xfrm>
            <a:off x="609600" y="1219200"/>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pic>
        <p:nvPicPr>
          <p:cNvPr id="1029" name="Picture 5" descr="C:\Documents and Settings\je1\Local Settings\Temporary Internet Files\Content.IE5\9TNMB3FZ\MP9002894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951" y="-38363"/>
            <a:ext cx="64346" cy="97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je1\Local Settings\Temporary Internet Files\Content.IE5\CD0OEYY8\MC9003917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900737"/>
            <a:ext cx="404812" cy="4037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365429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1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1000"/>
                                        <p:tgtEl>
                                          <p:spTgt spid="1229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5" dur="1000"/>
                                        <p:tgtEl>
                                          <p:spTgt spid="122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0" dur="1000"/>
                                        <p:tgtEl>
                                          <p:spTgt spid="12291">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3" dur="1000"/>
                                        <p:tgtEl>
                                          <p:spTgt spid="12291">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6" dur="1000"/>
                                        <p:tgtEl>
                                          <p:spTgt spid="12291">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29" dur="1000"/>
                                        <p:tgtEl>
                                          <p:spTgt spid="12291">
                                            <p:txEl>
                                              <p:pRg st="8" end="8"/>
                                            </p:txEl>
                                          </p:spTgt>
                                        </p:tgtEl>
                                      </p:cBhvr>
                                    </p:animEffect>
                                  </p:childTnLst>
                                </p:cTn>
                              </p:par>
                              <p:par>
                                <p:cTn id="30" presetID="8" presetClass="emph" presetSubtype="0" fill="hold" nodeType="withEffect">
                                  <p:stCondLst>
                                    <p:cond delay="0"/>
                                  </p:stCondLst>
                                  <p:childTnLst>
                                    <p:animRot by="21600000">
                                      <p:cBhvr>
                                        <p:cTn id="31" dur="1000" fill="hold"/>
                                        <p:tgtEl>
                                          <p:spTgt spid="1229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81000"/>
            <a:ext cx="8229600" cy="1143000"/>
          </a:xfrm>
        </p:spPr>
        <p:txBody>
          <a:bodyPr>
            <a:normAutofit fontScale="90000"/>
          </a:bodyPr>
          <a:lstStyle/>
          <a:p>
            <a:r>
              <a:rPr lang="en-US" sz="3600" b="1" dirty="0">
                <a:solidFill>
                  <a:schemeClr val="accent1"/>
                </a:solidFill>
              </a:rPr>
              <a:t>A1 - General Information </a:t>
            </a:r>
            <a:r>
              <a:rPr lang="en-US" sz="3600" b="1" dirty="0" smtClean="0">
                <a:solidFill>
                  <a:schemeClr val="accent1"/>
                </a:solidFill>
              </a:rPr>
              <a:t>(pages </a:t>
            </a:r>
            <a:r>
              <a:rPr lang="en-US" sz="3600" b="1" dirty="0">
                <a:solidFill>
                  <a:schemeClr val="accent1"/>
                </a:solidFill>
              </a:rPr>
              <a:t>1-2) </a:t>
            </a:r>
            <a:r>
              <a:rPr lang="en-US" sz="3600" b="1" dirty="0" smtClean="0">
                <a:solidFill>
                  <a:schemeClr val="accent1"/>
                </a:solidFill>
              </a:rPr>
              <a:t/>
            </a:r>
            <a:br>
              <a:rPr lang="en-US" sz="3600" b="1" dirty="0" smtClean="0">
                <a:solidFill>
                  <a:schemeClr val="accent1"/>
                </a:solidFill>
              </a:rPr>
            </a:br>
            <a:r>
              <a:rPr lang="en-US" sz="2700" i="1" dirty="0" smtClean="0">
                <a:solidFill>
                  <a:srgbClr val="FF0000"/>
                </a:solidFill>
              </a:rPr>
              <a:t>Everyone must 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120835" name="Rectangle 3"/>
          <p:cNvSpPr>
            <a:spLocks noGrp="1" noChangeArrowheads="1"/>
          </p:cNvSpPr>
          <p:nvPr>
            <p:ph idx="1"/>
          </p:nvPr>
        </p:nvSpPr>
        <p:spPr/>
        <p:txBody>
          <a:bodyPr>
            <a:normAutofit fontScale="85000" lnSpcReduction="20000"/>
          </a:bodyPr>
          <a:lstStyle/>
          <a:p>
            <a:pPr>
              <a:lnSpc>
                <a:spcPct val="80000"/>
              </a:lnSpc>
            </a:pPr>
            <a:r>
              <a:rPr lang="en-US" sz="2700" b="1" dirty="0"/>
              <a:t>Question 3 – Subgrantee Name</a:t>
            </a:r>
          </a:p>
          <a:p>
            <a:pPr marL="690563" lvl="1" indent="-342900">
              <a:lnSpc>
                <a:spcPct val="80000"/>
              </a:lnSpc>
              <a:buClrTx/>
              <a:buFont typeface="Calibri" pitchFamily="34" charset="0"/>
              <a:buChar char="−"/>
            </a:pPr>
            <a:r>
              <a:rPr lang="en-US" sz="2400" i="1" dirty="0"/>
              <a:t>Agency Name</a:t>
            </a:r>
            <a:r>
              <a:rPr lang="en-US" sz="2400" dirty="0"/>
              <a:t> NOT Project </a:t>
            </a:r>
            <a:r>
              <a:rPr lang="en-US" sz="2400" dirty="0" smtClean="0"/>
              <a:t>Name.</a:t>
            </a:r>
            <a:endParaRPr lang="en-US" sz="2400" dirty="0"/>
          </a:p>
          <a:p>
            <a:pPr lvl="1">
              <a:lnSpc>
                <a:spcPct val="80000"/>
              </a:lnSpc>
              <a:buFontTx/>
              <a:buNone/>
            </a:pPr>
            <a:endParaRPr lang="en-US" sz="2000" dirty="0"/>
          </a:p>
          <a:p>
            <a:pPr>
              <a:lnSpc>
                <a:spcPct val="80000"/>
              </a:lnSpc>
            </a:pPr>
            <a:r>
              <a:rPr lang="en-US" sz="2700" b="1" dirty="0"/>
              <a:t>Question 4 – Enter your subgrant number(s)</a:t>
            </a:r>
          </a:p>
          <a:p>
            <a:pPr marL="690563" lvl="1" indent="-342900">
              <a:lnSpc>
                <a:spcPct val="80000"/>
              </a:lnSpc>
              <a:buClrTx/>
              <a:buFont typeface="Calibri" pitchFamily="34" charset="0"/>
              <a:buChar char="−"/>
            </a:pPr>
            <a:r>
              <a:rPr lang="en-US" sz="2400" dirty="0"/>
              <a:t>Only </a:t>
            </a:r>
            <a:r>
              <a:rPr lang="en-US" sz="2400" dirty="0" smtClean="0"/>
              <a:t>those active </a:t>
            </a:r>
            <a:r>
              <a:rPr lang="en-US" sz="2400" dirty="0"/>
              <a:t>during </a:t>
            </a:r>
            <a:r>
              <a:rPr lang="en-US" sz="2400" dirty="0" smtClean="0"/>
              <a:t>the </a:t>
            </a:r>
            <a:r>
              <a:rPr lang="en-US" sz="2400" dirty="0"/>
              <a:t>calendar </a:t>
            </a:r>
            <a:r>
              <a:rPr lang="en-US" sz="2400" dirty="0" smtClean="0"/>
              <a:t>year.</a:t>
            </a:r>
          </a:p>
          <a:p>
            <a:pPr marL="690563" lvl="1" indent="-342900">
              <a:buClrTx/>
              <a:buFont typeface="Calibri" pitchFamily="34" charset="0"/>
              <a:buChar char="−"/>
            </a:pPr>
            <a:r>
              <a:rPr lang="en-US" sz="2400" dirty="0" smtClean="0"/>
              <a:t>Only those supporting reported activities.</a:t>
            </a:r>
          </a:p>
          <a:p>
            <a:pPr marL="690563" lvl="1" indent="-342900">
              <a:buClrTx/>
              <a:buFont typeface="Calibri" pitchFamily="34" charset="0"/>
              <a:buChar char="−"/>
            </a:pPr>
            <a:r>
              <a:rPr lang="en-US" sz="2400" dirty="0" smtClean="0"/>
              <a:t>The subgrant number for the 2018 awards may be too long; if it is, delete/shorten agency name.  For example:</a:t>
            </a:r>
          </a:p>
          <a:p>
            <a:pPr marL="914400" lvl="1">
              <a:buClr>
                <a:schemeClr val="accent1"/>
              </a:buClr>
            </a:pPr>
            <a:r>
              <a:rPr lang="en-US" sz="2400" dirty="0" smtClean="0"/>
              <a:t>Joint-2017-00011</a:t>
            </a:r>
          </a:p>
          <a:p>
            <a:pPr marL="914400" lvl="1">
              <a:buClr>
                <a:schemeClr val="accent1"/>
              </a:buClr>
            </a:pPr>
            <a:r>
              <a:rPr lang="en-US" sz="2400" dirty="0" smtClean="0"/>
              <a:t>VAWA-C-2018-00011</a:t>
            </a:r>
            <a:endParaRPr lang="en-US" sz="2400" dirty="0"/>
          </a:p>
          <a:p>
            <a:pPr lvl="1">
              <a:lnSpc>
                <a:spcPct val="80000"/>
              </a:lnSpc>
            </a:pPr>
            <a:endParaRPr lang="en-US" sz="2200" dirty="0"/>
          </a:p>
          <a:p>
            <a:pPr>
              <a:lnSpc>
                <a:spcPct val="80000"/>
              </a:lnSpc>
            </a:pPr>
            <a:r>
              <a:rPr lang="en-US" sz="2700" b="1" dirty="0"/>
              <a:t>Question 5 – Enter type of organization</a:t>
            </a:r>
            <a:r>
              <a:rPr lang="en-US" sz="2700" dirty="0"/>
              <a:t> </a:t>
            </a:r>
          </a:p>
          <a:p>
            <a:pPr marL="690563" lvl="1" indent="-342900">
              <a:buClrTx/>
              <a:buFont typeface="Calibri" pitchFamily="34" charset="0"/>
              <a:buChar char="−"/>
            </a:pPr>
            <a:r>
              <a:rPr lang="en-US" sz="2400" dirty="0"/>
              <a:t>Classify funded </a:t>
            </a:r>
            <a:r>
              <a:rPr lang="en-US" sz="2400" dirty="0" smtClean="0"/>
              <a:t>organization </a:t>
            </a:r>
            <a:r>
              <a:rPr lang="en-US" sz="2400" dirty="0"/>
              <a:t>in </a:t>
            </a:r>
            <a:r>
              <a:rPr lang="en-US" sz="2400" i="1" u="sng" dirty="0" smtClean="0"/>
              <a:t>one</a:t>
            </a:r>
            <a:r>
              <a:rPr lang="en-US" sz="2400" dirty="0" smtClean="0"/>
              <a:t> existing category </a:t>
            </a:r>
            <a:r>
              <a:rPr lang="en-US" sz="2400" b="1" dirty="0"/>
              <a:t>EVEN</a:t>
            </a:r>
            <a:r>
              <a:rPr lang="en-US" sz="2400" dirty="0"/>
              <a:t> if it is </a:t>
            </a:r>
            <a:r>
              <a:rPr lang="en-US" sz="2400" u="sng" dirty="0"/>
              <a:t>not</a:t>
            </a:r>
            <a:r>
              <a:rPr lang="en-US" sz="2400" dirty="0"/>
              <a:t> an </a:t>
            </a:r>
            <a:r>
              <a:rPr lang="en-US" sz="2400" u="sng" dirty="0"/>
              <a:t>exact</a:t>
            </a:r>
            <a:r>
              <a:rPr lang="en-US" sz="2400" dirty="0"/>
              <a:t> match. </a:t>
            </a:r>
            <a:endParaRPr lang="en-US" sz="2400" dirty="0" smtClean="0"/>
          </a:p>
          <a:p>
            <a:pPr marL="690563" lvl="1" indent="-342900">
              <a:lnSpc>
                <a:spcPct val="80000"/>
              </a:lnSpc>
              <a:buClrTx/>
              <a:buFont typeface="Calibri" pitchFamily="34" charset="0"/>
              <a:buChar char="−"/>
            </a:pPr>
            <a:r>
              <a:rPr lang="en-US" sz="2400" u="sng" dirty="0" smtClean="0"/>
              <a:t>Avoid </a:t>
            </a:r>
            <a:r>
              <a:rPr lang="en-US" sz="2400" u="sng" dirty="0"/>
              <a:t>the other category if at all possible</a:t>
            </a:r>
            <a:r>
              <a:rPr lang="en-US" sz="2400" dirty="0"/>
              <a:t>.</a:t>
            </a:r>
          </a:p>
          <a:p>
            <a:pPr>
              <a:lnSpc>
                <a:spcPct val="50000"/>
              </a:lnSpc>
              <a:buFont typeface="Wingdings" pitchFamily="2" charset="2"/>
              <a:buNone/>
            </a:pPr>
            <a:endParaRPr lang="en-US" sz="2200" dirty="0"/>
          </a:p>
          <a:p>
            <a:pPr>
              <a:lnSpc>
                <a:spcPct val="80000"/>
              </a:lnSpc>
              <a:buFont typeface="Wingdings" pitchFamily="2" charset="2"/>
              <a:buNone/>
            </a:pPr>
            <a:r>
              <a:rPr lang="en-US" sz="1900" dirty="0"/>
              <a:t> </a:t>
            </a:r>
          </a:p>
        </p:txBody>
      </p:sp>
      <p:cxnSp>
        <p:nvCxnSpPr>
          <p:cNvPr id="3" name="Straight Connector 2"/>
          <p:cNvCxnSpPr/>
          <p:nvPr/>
        </p:nvCxnSpPr>
        <p:spPr>
          <a:xfrm>
            <a:off x="609600" y="1233714"/>
            <a:ext cx="76200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45704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linds(horizontal)">
                                      <p:cBhvr>
                                        <p:cTn id="7" dur="1000"/>
                                        <p:tgtEl>
                                          <p:spTgt spid="1208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0835">
                                            <p:txEl>
                                              <p:pRg st="1" end="1"/>
                                            </p:txEl>
                                          </p:spTgt>
                                        </p:tgtEl>
                                        <p:attrNameLst>
                                          <p:attrName>style.visibility</p:attrName>
                                        </p:attrNameLst>
                                      </p:cBhvr>
                                      <p:to>
                                        <p:strVal val="visible"/>
                                      </p:to>
                                    </p:set>
                                    <p:animEffect transition="in" filter="blinds(horizontal)">
                                      <p:cBhvr>
                                        <p:cTn id="10" dur="1000"/>
                                        <p:tgtEl>
                                          <p:spTgt spid="1208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animEffect transition="in" filter="blinds(horizontal)">
                                      <p:cBhvr>
                                        <p:cTn id="15" dur="1000"/>
                                        <p:tgtEl>
                                          <p:spTgt spid="12083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0835">
                                            <p:txEl>
                                              <p:pRg st="4" end="4"/>
                                            </p:txEl>
                                          </p:spTgt>
                                        </p:tgtEl>
                                        <p:attrNameLst>
                                          <p:attrName>style.visibility</p:attrName>
                                        </p:attrNameLst>
                                      </p:cBhvr>
                                      <p:to>
                                        <p:strVal val="visible"/>
                                      </p:to>
                                    </p:set>
                                    <p:animEffect transition="in" filter="blinds(horizontal)">
                                      <p:cBhvr>
                                        <p:cTn id="18" dur="1000"/>
                                        <p:tgtEl>
                                          <p:spTgt spid="120835">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0835">
                                            <p:txEl>
                                              <p:pRg st="5" end="5"/>
                                            </p:txEl>
                                          </p:spTgt>
                                        </p:tgtEl>
                                        <p:attrNameLst>
                                          <p:attrName>style.visibility</p:attrName>
                                        </p:attrNameLst>
                                      </p:cBhvr>
                                      <p:to>
                                        <p:strVal val="visible"/>
                                      </p:to>
                                    </p:set>
                                    <p:animEffect transition="in" filter="blinds(horizontal)">
                                      <p:cBhvr>
                                        <p:cTn id="21" dur="1000"/>
                                        <p:tgtEl>
                                          <p:spTgt spid="120835">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0835">
                                            <p:txEl>
                                              <p:pRg st="6" end="6"/>
                                            </p:txEl>
                                          </p:spTgt>
                                        </p:tgtEl>
                                        <p:attrNameLst>
                                          <p:attrName>style.visibility</p:attrName>
                                        </p:attrNameLst>
                                      </p:cBhvr>
                                      <p:to>
                                        <p:strVal val="visible"/>
                                      </p:to>
                                    </p:set>
                                    <p:animEffect transition="in" filter="blinds(horizontal)">
                                      <p:cBhvr>
                                        <p:cTn id="24" dur="1000"/>
                                        <p:tgtEl>
                                          <p:spTgt spid="120835">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0835">
                                            <p:txEl>
                                              <p:pRg st="7" end="7"/>
                                            </p:txEl>
                                          </p:spTgt>
                                        </p:tgtEl>
                                        <p:attrNameLst>
                                          <p:attrName>style.visibility</p:attrName>
                                        </p:attrNameLst>
                                      </p:cBhvr>
                                      <p:to>
                                        <p:strVal val="visible"/>
                                      </p:to>
                                    </p:set>
                                    <p:animEffect transition="in" filter="blinds(horizontal)">
                                      <p:cBhvr>
                                        <p:cTn id="27" dur="1000"/>
                                        <p:tgtEl>
                                          <p:spTgt spid="120835">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0835">
                                            <p:txEl>
                                              <p:pRg st="8" end="8"/>
                                            </p:txEl>
                                          </p:spTgt>
                                        </p:tgtEl>
                                        <p:attrNameLst>
                                          <p:attrName>style.visibility</p:attrName>
                                        </p:attrNameLst>
                                      </p:cBhvr>
                                      <p:to>
                                        <p:strVal val="visible"/>
                                      </p:to>
                                    </p:set>
                                    <p:animEffect transition="in" filter="blinds(horizontal)">
                                      <p:cBhvr>
                                        <p:cTn id="30" dur="1000"/>
                                        <p:tgtEl>
                                          <p:spTgt spid="120835">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0835">
                                            <p:txEl>
                                              <p:pRg st="10" end="10"/>
                                            </p:txEl>
                                          </p:spTgt>
                                        </p:tgtEl>
                                        <p:attrNameLst>
                                          <p:attrName>style.visibility</p:attrName>
                                        </p:attrNameLst>
                                      </p:cBhvr>
                                      <p:to>
                                        <p:strVal val="visible"/>
                                      </p:to>
                                    </p:set>
                                    <p:animEffect transition="in" filter="blinds(horizontal)">
                                      <p:cBhvr>
                                        <p:cTn id="35" dur="1000"/>
                                        <p:tgtEl>
                                          <p:spTgt spid="120835">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0835">
                                            <p:txEl>
                                              <p:pRg st="11" end="11"/>
                                            </p:txEl>
                                          </p:spTgt>
                                        </p:tgtEl>
                                        <p:attrNameLst>
                                          <p:attrName>style.visibility</p:attrName>
                                        </p:attrNameLst>
                                      </p:cBhvr>
                                      <p:to>
                                        <p:strVal val="visible"/>
                                      </p:to>
                                    </p:set>
                                    <p:animEffect transition="in" filter="blinds(horizontal)">
                                      <p:cBhvr>
                                        <p:cTn id="38" dur="1000"/>
                                        <p:tgtEl>
                                          <p:spTgt spid="120835">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0835">
                                            <p:txEl>
                                              <p:pRg st="12" end="12"/>
                                            </p:txEl>
                                          </p:spTgt>
                                        </p:tgtEl>
                                        <p:attrNameLst>
                                          <p:attrName>style.visibility</p:attrName>
                                        </p:attrNameLst>
                                      </p:cBhvr>
                                      <p:to>
                                        <p:strVal val="visible"/>
                                      </p:to>
                                    </p:set>
                                    <p:animEffect transition="in" filter="blinds(horizontal)">
                                      <p:cBhvr>
                                        <p:cTn id="41" dur="1000"/>
                                        <p:tgtEl>
                                          <p:spTgt spid="120835">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0835">
                                            <p:txEl>
                                              <p:pRg st="14" end="14"/>
                                            </p:txEl>
                                          </p:spTgt>
                                        </p:tgtEl>
                                        <p:attrNameLst>
                                          <p:attrName>style.visibility</p:attrName>
                                        </p:attrNameLst>
                                      </p:cBhvr>
                                      <p:to>
                                        <p:strVal val="visible"/>
                                      </p:to>
                                    </p:set>
                                    <p:animEffect transition="in" filter="blinds(horizontal)">
                                      <p:cBhvr>
                                        <p:cTn id="44" dur="1000"/>
                                        <p:tgtEl>
                                          <p:spTgt spid="12083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3600" b="1" dirty="0">
                <a:solidFill>
                  <a:schemeClr val="accent1"/>
                </a:solidFill>
              </a:rPr>
              <a:t>A1 - General Information </a:t>
            </a:r>
            <a:r>
              <a:rPr lang="en-US" sz="3600" b="1" dirty="0" smtClean="0">
                <a:solidFill>
                  <a:schemeClr val="accent1"/>
                </a:solidFill>
              </a:rPr>
              <a:t>(pages </a:t>
            </a:r>
            <a:r>
              <a:rPr lang="en-US" sz="3600" b="1" dirty="0">
                <a:solidFill>
                  <a:schemeClr val="accent1"/>
                </a:solidFill>
              </a:rPr>
              <a:t>1-2) </a:t>
            </a:r>
            <a:r>
              <a:rPr lang="en-US" sz="3600" b="1" dirty="0" smtClean="0">
                <a:solidFill>
                  <a:schemeClr val="accent1"/>
                </a:solidFill>
              </a:rPr>
              <a:t> </a:t>
            </a:r>
            <a:r>
              <a:rPr lang="en-US" sz="3200" b="1" dirty="0" smtClean="0">
                <a:solidFill>
                  <a:srgbClr val="210CBE"/>
                </a:solidFill>
              </a:rPr>
              <a:t/>
            </a:r>
            <a:br>
              <a:rPr lang="en-US" sz="3200" b="1" dirty="0" smtClean="0">
                <a:solidFill>
                  <a:srgbClr val="210CBE"/>
                </a:solidFill>
              </a:rPr>
            </a:br>
            <a:r>
              <a:rPr lang="en-US" sz="2700" i="1" dirty="0" smtClean="0">
                <a:solidFill>
                  <a:srgbClr val="FF0000"/>
                </a:solidFill>
              </a:rPr>
              <a:t>Everyone </a:t>
            </a:r>
            <a:r>
              <a:rPr lang="en-US" sz="2700" i="1" dirty="0">
                <a:solidFill>
                  <a:srgbClr val="FF0000"/>
                </a:solidFill>
              </a:rPr>
              <a:t>must </a:t>
            </a:r>
            <a:r>
              <a:rPr lang="en-US" sz="2700" i="1" dirty="0" smtClean="0">
                <a:solidFill>
                  <a:srgbClr val="FF0000"/>
                </a:solidFill>
              </a:rPr>
              <a:t>complete</a:t>
            </a:r>
            <a:r>
              <a:rPr lang="en-US" sz="2400" i="1" dirty="0" smtClean="0">
                <a:solidFill>
                  <a:srgbClr val="FF0000"/>
                </a:solidFill>
              </a:rPr>
              <a:t/>
            </a:r>
            <a:br>
              <a:rPr lang="en-US" sz="2400" i="1" dirty="0" smtClean="0">
                <a:solidFill>
                  <a:srgbClr val="FF0000"/>
                </a:solidFill>
              </a:rPr>
            </a:br>
            <a:endParaRPr lang="en-US" sz="2400" i="1" dirty="0">
              <a:solidFill>
                <a:srgbClr val="FF0000"/>
              </a:solidFill>
            </a:endParaRPr>
          </a:p>
        </p:txBody>
      </p:sp>
      <p:sp>
        <p:nvSpPr>
          <p:cNvPr id="64515" name="Rectangle 3"/>
          <p:cNvSpPr>
            <a:spLocks noGrp="1" noChangeArrowheads="1"/>
          </p:cNvSpPr>
          <p:nvPr>
            <p:ph idx="1"/>
          </p:nvPr>
        </p:nvSpPr>
        <p:spPr>
          <a:xfrm>
            <a:off x="457200" y="1447800"/>
            <a:ext cx="7772400" cy="5029200"/>
          </a:xfrm>
        </p:spPr>
        <p:txBody>
          <a:bodyPr>
            <a:normAutofit/>
          </a:bodyPr>
          <a:lstStyle/>
          <a:p>
            <a:r>
              <a:rPr lang="en-US" sz="2600" b="1" dirty="0"/>
              <a:t>Question </a:t>
            </a:r>
            <a:r>
              <a:rPr lang="en-US" sz="2600" b="1" dirty="0" smtClean="0"/>
              <a:t>5B – </a:t>
            </a:r>
            <a:r>
              <a:rPr lang="en-US" sz="2600" b="1" dirty="0"/>
              <a:t>Culturally-Specific Community Based Organization</a:t>
            </a:r>
          </a:p>
          <a:p>
            <a:pPr marL="690563" lvl="1" indent="-342900">
              <a:buClrTx/>
              <a:buFont typeface="Calibri" pitchFamily="34" charset="0"/>
              <a:buChar char="−"/>
            </a:pPr>
            <a:r>
              <a:rPr lang="en-US" sz="2200" dirty="0"/>
              <a:t>Only </a:t>
            </a:r>
            <a:r>
              <a:rPr lang="en-US" sz="2200" dirty="0" smtClean="0"/>
              <a:t>check “Yes” </a:t>
            </a:r>
            <a:r>
              <a:rPr lang="en-US" sz="2200" dirty="0"/>
              <a:t>if you are funded under </a:t>
            </a:r>
            <a:r>
              <a:rPr lang="en-US" sz="2200" dirty="0" smtClean="0"/>
              <a:t>this category</a:t>
            </a:r>
            <a:r>
              <a:rPr lang="en-US" sz="2200" dirty="0"/>
              <a:t>.</a:t>
            </a:r>
          </a:p>
          <a:p>
            <a:r>
              <a:rPr lang="en-US" sz="2600" b="1" dirty="0" smtClean="0"/>
              <a:t>Question </a:t>
            </a:r>
            <a:r>
              <a:rPr lang="en-US" sz="2600" b="1" dirty="0"/>
              <a:t>7 – Tribal Populations</a:t>
            </a:r>
          </a:p>
          <a:p>
            <a:pPr marL="690563" lvl="1" indent="-342900">
              <a:buClrTx/>
              <a:buFont typeface="Calibri" pitchFamily="34" charset="0"/>
              <a:buChar char="−"/>
            </a:pPr>
            <a:r>
              <a:rPr lang="en-US" sz="2200" dirty="0"/>
              <a:t>Only </a:t>
            </a:r>
            <a:r>
              <a:rPr lang="en-US" sz="2200" dirty="0" smtClean="0"/>
              <a:t>check “Yes” if </a:t>
            </a:r>
            <a:r>
              <a:rPr lang="en-US" sz="2200" dirty="0"/>
              <a:t>the </a:t>
            </a:r>
            <a:r>
              <a:rPr lang="en-US" sz="2200" u="sng" dirty="0"/>
              <a:t>goals and objectives of your grant specifically identify</a:t>
            </a:r>
            <a:r>
              <a:rPr lang="en-US" sz="2200" dirty="0"/>
              <a:t> that </a:t>
            </a:r>
            <a:r>
              <a:rPr lang="en-US" sz="2200" dirty="0" smtClean="0"/>
              <a:t>the project will </a:t>
            </a:r>
            <a:r>
              <a:rPr lang="en-US" sz="2200" dirty="0"/>
              <a:t>be serving </a:t>
            </a:r>
            <a:r>
              <a:rPr lang="en-US" sz="2200" dirty="0" smtClean="0"/>
              <a:t>the Native </a:t>
            </a:r>
            <a:r>
              <a:rPr lang="en-US" sz="2200" dirty="0"/>
              <a:t>American </a:t>
            </a:r>
            <a:r>
              <a:rPr lang="en-US" sz="2200" dirty="0" smtClean="0"/>
              <a:t>population.  </a:t>
            </a:r>
            <a:endParaRPr lang="en-US" sz="2200" dirty="0"/>
          </a:p>
          <a:p>
            <a:pPr marL="349250" lvl="1" indent="-234950">
              <a:buClr>
                <a:schemeClr val="accent1"/>
              </a:buClr>
              <a:buFont typeface="Arial" pitchFamily="34" charset="0"/>
              <a:buChar char="•"/>
            </a:pPr>
            <a:r>
              <a:rPr lang="en-US" sz="2600" b="1" dirty="0"/>
              <a:t>Question </a:t>
            </a:r>
            <a:r>
              <a:rPr lang="en-US" sz="2600" b="1" dirty="0" smtClean="0"/>
              <a:t>8 – Percentage of Subgrant Funds</a:t>
            </a:r>
          </a:p>
          <a:p>
            <a:pPr marL="692150" lvl="1" indent="-342900">
              <a:buClrTx/>
              <a:buFont typeface="Calibri" pitchFamily="34" charset="0"/>
              <a:buChar char="−"/>
            </a:pPr>
            <a:r>
              <a:rPr lang="en-US" sz="2200" dirty="0" smtClean="0"/>
              <a:t>Estimate the approximate % of funds/resources used to address each victimization area based on </a:t>
            </a:r>
            <a:r>
              <a:rPr lang="en-US" sz="2200" u="sng" dirty="0" smtClean="0"/>
              <a:t>actual utilization</a:t>
            </a:r>
            <a:r>
              <a:rPr lang="en-US" sz="2200" dirty="0" smtClean="0"/>
              <a:t>.</a:t>
            </a:r>
          </a:p>
          <a:p>
            <a:pPr marL="690563" lvl="1" indent="-342900">
              <a:buClrTx/>
              <a:buFont typeface="Calibri" pitchFamily="34" charset="0"/>
              <a:buChar char="−"/>
            </a:pPr>
            <a:r>
              <a:rPr lang="en-US" sz="2200" dirty="0" smtClean="0"/>
              <a:t> </a:t>
            </a:r>
            <a:r>
              <a:rPr lang="en-US" sz="2200" i="1" dirty="0" smtClean="0"/>
              <a:t>Make sure allocation matches the breakdown of </a:t>
            </a:r>
            <a:r>
              <a:rPr lang="en-US" sz="2200" i="1" dirty="0" smtClean="0">
                <a:solidFill>
                  <a:srgbClr val="2F2B20"/>
                </a:solidFill>
              </a:rPr>
              <a:t>victims </a:t>
            </a:r>
            <a:r>
              <a:rPr lang="en-US" sz="2200" i="1" dirty="0">
                <a:solidFill>
                  <a:srgbClr val="2F2B20"/>
                </a:solidFill>
              </a:rPr>
              <a:t>served/partially served (DV, SA, stalking</a:t>
            </a:r>
            <a:r>
              <a:rPr lang="en-US" sz="2200" i="1" dirty="0" smtClean="0">
                <a:solidFill>
                  <a:srgbClr val="2F2B20"/>
                </a:solidFill>
              </a:rPr>
              <a:t>) i</a:t>
            </a:r>
            <a:r>
              <a:rPr lang="en-US" sz="2200" i="1" dirty="0" smtClean="0"/>
              <a:t>n Section D, 25A+B.</a:t>
            </a:r>
            <a:endParaRPr lang="en-US" sz="2200" i="1" dirty="0"/>
          </a:p>
        </p:txBody>
      </p:sp>
      <p:cxnSp>
        <p:nvCxnSpPr>
          <p:cNvPr id="3" name="Straight Connector 2"/>
          <p:cNvCxnSpPr/>
          <p:nvPr/>
        </p:nvCxnSpPr>
        <p:spPr>
          <a:xfrm>
            <a:off x="533400" y="1143000"/>
            <a:ext cx="7696200" cy="0"/>
          </a:xfrm>
          <a:prstGeom prst="line">
            <a:avLst/>
          </a:prstGeom>
          <a:ln w="47625" cap="sq"/>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D999B598-6ED0-4A33-A0F3-814BD862D5A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3726888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45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51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Effect transition="in" filter="fade">
                                      <p:cBhvr>
                                        <p:cTn id="13" dur="1000"/>
                                        <p:tgtEl>
                                          <p:spTgt spid="64515">
                                            <p:txEl>
                                              <p:pRg st="1" end="1"/>
                                            </p:txEl>
                                          </p:spTgt>
                                        </p:tgtEl>
                                      </p:cBhvr>
                                    </p:animEffect>
                                    <p:anim calcmode="lin" valueType="num">
                                      <p:cBhvr>
                                        <p:cTn id="14" dur="10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6451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645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Effect transition="in" filter="fade">
                                      <p:cBhvr>
                                        <p:cTn id="21" dur="1000"/>
                                        <p:tgtEl>
                                          <p:spTgt spid="64515">
                                            <p:txEl>
                                              <p:pRg st="2" end="2"/>
                                            </p:txEl>
                                          </p:spTgt>
                                        </p:tgtEl>
                                      </p:cBhvr>
                                    </p:animEffect>
                                    <p:anim calcmode="lin" valueType="num">
                                      <p:cBhvr>
                                        <p:cTn id="22" dur="1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64515">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64515">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fade">
                                      <p:cBhvr>
                                        <p:cTn id="27" dur="1000"/>
                                        <p:tgtEl>
                                          <p:spTgt spid="64515">
                                            <p:txEl>
                                              <p:pRg st="3" end="3"/>
                                            </p:txEl>
                                          </p:spTgt>
                                        </p:tgtEl>
                                      </p:cBhvr>
                                    </p:animEffect>
                                    <p:anim calcmode="lin" valueType="num">
                                      <p:cBhvr>
                                        <p:cTn id="28" dur="10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4515">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451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64515">
                                            <p:txEl>
                                              <p:pRg st="4" end="4"/>
                                            </p:txEl>
                                          </p:spTgt>
                                        </p:tgtEl>
                                        <p:attrNameLst>
                                          <p:attrName>style.visibility</p:attrName>
                                        </p:attrNameLst>
                                      </p:cBhvr>
                                      <p:to>
                                        <p:strVal val="visible"/>
                                      </p:to>
                                    </p:set>
                                    <p:animEffect transition="in" filter="fade">
                                      <p:cBhvr>
                                        <p:cTn id="35" dur="1000"/>
                                        <p:tgtEl>
                                          <p:spTgt spid="64515">
                                            <p:txEl>
                                              <p:pRg st="4" end="4"/>
                                            </p:txEl>
                                          </p:spTgt>
                                        </p:tgtEl>
                                      </p:cBhvr>
                                    </p:animEffect>
                                    <p:anim calcmode="lin" valueType="num">
                                      <p:cBhvr>
                                        <p:cTn id="36" dur="10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64515">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4515">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64515">
                                            <p:txEl>
                                              <p:pRg st="5" end="5"/>
                                            </p:txEl>
                                          </p:spTgt>
                                        </p:tgtEl>
                                        <p:attrNameLst>
                                          <p:attrName>style.visibility</p:attrName>
                                        </p:attrNameLst>
                                      </p:cBhvr>
                                      <p:to>
                                        <p:strVal val="visible"/>
                                      </p:to>
                                    </p:set>
                                    <p:animEffect transition="in" filter="fade">
                                      <p:cBhvr>
                                        <p:cTn id="41" dur="1000"/>
                                        <p:tgtEl>
                                          <p:spTgt spid="64515">
                                            <p:txEl>
                                              <p:pRg st="5" end="5"/>
                                            </p:txEl>
                                          </p:spTgt>
                                        </p:tgtEl>
                                      </p:cBhvr>
                                    </p:animEffect>
                                    <p:anim calcmode="lin" valueType="num">
                                      <p:cBhvr>
                                        <p:cTn id="42" dur="10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4515">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4515">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64515">
                                            <p:txEl>
                                              <p:pRg st="6" end="6"/>
                                            </p:txEl>
                                          </p:spTgt>
                                        </p:tgtEl>
                                        <p:attrNameLst>
                                          <p:attrName>style.visibility</p:attrName>
                                        </p:attrNameLst>
                                      </p:cBhvr>
                                      <p:to>
                                        <p:strVal val="visible"/>
                                      </p:to>
                                    </p:set>
                                    <p:animEffect transition="in" filter="fade">
                                      <p:cBhvr>
                                        <p:cTn id="47" dur="1000"/>
                                        <p:tgtEl>
                                          <p:spTgt spid="64515">
                                            <p:txEl>
                                              <p:pRg st="6" end="6"/>
                                            </p:txEl>
                                          </p:spTgt>
                                        </p:tgtEl>
                                      </p:cBhvr>
                                    </p:animEffect>
                                    <p:anim calcmode="lin" valueType="num">
                                      <p:cBhvr>
                                        <p:cTn id="48" dur="10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4515">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451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5003</TotalTime>
  <Words>7844</Words>
  <Application>Microsoft Office PowerPoint</Application>
  <PresentationFormat>On-screen Show (4:3)</PresentationFormat>
  <Paragraphs>764</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Adjacency</vt:lpstr>
      <vt:lpstr>VAWA Annual Program Report Training</vt:lpstr>
      <vt:lpstr> S.T.O.P. VAWA  Measuring  Effectiveness Initiative aka  “The Muskie Report”</vt:lpstr>
      <vt:lpstr>The Muskie Report</vt:lpstr>
      <vt:lpstr>The Muskie Report</vt:lpstr>
      <vt:lpstr>The Muskie Report</vt:lpstr>
      <vt:lpstr>The Muskie Report</vt:lpstr>
      <vt:lpstr>A1 - General Information (pages 1-2)   Everyone must complete </vt:lpstr>
      <vt:lpstr>A1 - General Information (pages 1-2)  Everyone must complete </vt:lpstr>
      <vt:lpstr>A1 - General Information (pages 1-2)   Everyone must complete </vt:lpstr>
      <vt:lpstr>A2 - Staff Information (page 3)  Everyone must complete </vt:lpstr>
      <vt:lpstr>A2 - Staff Information (page 3)  Everyone must complete </vt:lpstr>
      <vt:lpstr>A2 - Staff Information (page 3)  Everyone must complete </vt:lpstr>
      <vt:lpstr>QUESTIONS?</vt:lpstr>
      <vt:lpstr>B – Purpose Areas (page 4)  Everyone must complete </vt:lpstr>
      <vt:lpstr>C1 – Training (pages 5-7) </vt:lpstr>
      <vt:lpstr>C1 – Training (pages 5-7) </vt:lpstr>
      <vt:lpstr>C1 – Training (pages 5-7) </vt:lpstr>
      <vt:lpstr>C1 - Training (pages 5-7) </vt:lpstr>
      <vt:lpstr>C2 – Coordinated Community Response (page 8) Everyone must complete </vt:lpstr>
      <vt:lpstr>C2 – Coordinated Community Response (page 8)  Everyone must complete </vt:lpstr>
      <vt:lpstr>C3 – Policies (page 10-12) </vt:lpstr>
      <vt:lpstr>C4 – Products (page 13) </vt:lpstr>
      <vt:lpstr>C5 – Data Collection Systems (page 14) </vt:lpstr>
      <vt:lpstr> C6–Specialized Units (page 15)  </vt:lpstr>
      <vt:lpstr>C7 – System Improvement (page 16) </vt:lpstr>
      <vt:lpstr>QUESTIONS?</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D – Victim Services (pages 17-23) </vt:lpstr>
      <vt:lpstr>ANY QUESTIONS?</vt:lpstr>
      <vt:lpstr>E1 – Law Enforcement (pages 24-26) </vt:lpstr>
      <vt:lpstr>E1 – Law Enforcement (pages 24-26) </vt:lpstr>
      <vt:lpstr>E1 – Law Enforcement (pages 24-26) </vt:lpstr>
      <vt:lpstr>E1 – Law Enforcement (pages 24-26) </vt:lpstr>
      <vt:lpstr>E1 – Law Enforcement (pages 24-26) </vt:lpstr>
      <vt:lpstr>E1 – Law Enforcement (pages 24-26) </vt:lpstr>
      <vt:lpstr>E1 – Law Enforcement (pages 24-26) </vt:lpstr>
      <vt:lpstr>E2 – Prosecution (pages 27-31) </vt:lpstr>
      <vt:lpstr>E2 – Prosecution (pages 27-31) </vt:lpstr>
      <vt:lpstr>E2 – Prosecution (pages 27-31) </vt:lpstr>
      <vt:lpstr>E2 – Prosecution (pages 27-31) </vt:lpstr>
      <vt:lpstr>E2 – Prosecution (pages 27-31) </vt:lpstr>
      <vt:lpstr>E2 – Prosecution (pages 27-31) </vt:lpstr>
      <vt:lpstr>E2 – Prosecution (pages 27-31) </vt:lpstr>
      <vt:lpstr>E2 – Prosecution (pages 27-31) </vt:lpstr>
      <vt:lpstr>E3 – Courts (pages 32-35) </vt:lpstr>
      <vt:lpstr>E4– Probation and Parole (pages 36-38) </vt:lpstr>
      <vt:lpstr>E5 – Batterer Intervention Program (page 39)</vt:lpstr>
      <vt:lpstr> F – Narrative (pages 40-48) Everyone must complete  </vt:lpstr>
      <vt:lpstr>Narrative Questions - Required </vt:lpstr>
      <vt:lpstr>REMINDERS</vt:lpstr>
      <vt:lpstr>Validation – The End!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VAWA Measuring Effectiveness Initiative aka “The Muskie Report”</dc:title>
  <dc:creator/>
  <cp:lastModifiedBy>VanTil Amanda L</cp:lastModifiedBy>
  <cp:revision>258</cp:revision>
  <cp:lastPrinted>2019-01-16T16:41:20Z</cp:lastPrinted>
  <dcterms:created xsi:type="dcterms:W3CDTF">2006-08-16T00:00:00Z</dcterms:created>
  <dcterms:modified xsi:type="dcterms:W3CDTF">2019-01-16T17:45:58Z</dcterms:modified>
</cp:coreProperties>
</file>