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F8FF"/>
    <a:srgbClr val="00CC00"/>
    <a:srgbClr val="FF3300"/>
    <a:srgbClr val="E1F4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0" d="100"/>
          <a:sy n="80" d="100"/>
        </p:scale>
        <p:origin x="1278"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BBDF992-92E6-4C80-89A0-A31CFB40A1A0}" type="datetimeFigureOut">
              <a:rPr lang="en-US" smtClean="0"/>
              <a:pPr/>
              <a:t>2/16/2023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C2164EB-A0D6-4183-9978-659DAF915C00}" type="slidenum">
              <a:rPr lang="en-US" smtClean="0"/>
              <a:pPr/>
              <a:t>‹#›</a:t>
            </a:fld>
            <a:endParaRPr lang="en-US"/>
          </a:p>
        </p:txBody>
      </p:sp>
    </p:spTree>
    <p:extLst>
      <p:ext uri="{BB962C8B-B14F-4D97-AF65-F5344CB8AC3E}">
        <p14:creationId xmlns:p14="http://schemas.microsoft.com/office/powerpoint/2010/main" val="1054019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xfrm>
            <a:off x="701848" y="4416426"/>
            <a:ext cx="5608320" cy="3736975"/>
          </a:xfrm>
          <a:noFill/>
        </p:spPr>
        <p:txBody>
          <a:bodyPr wrap="square" numCol="1" anchor="t" anchorCtr="0" compatLnSpc="1">
            <a:prstTxWarp prst="textNoShape">
              <a:avLst/>
            </a:prstTxWarp>
          </a:bodyPr>
          <a:lstStyle/>
          <a:p>
            <a:r>
              <a:rPr lang="en-US" dirty="0"/>
              <a:t>This chart shows what happens to the referrals received by the juvenile departments on an annual basis – using 2009 data as an example.  The system refers to these decisions as Dispositions.  Please note that not all referrals received in a calendar year are disposed in the same year; conversely, not all referrals disposed in a year – were received the year they were disposed.   So the basis for the number of referrals in this chart is the number disposed in 2009, rather than the number referred.   In 2009 – there were 37,208 referrals disposed for 23, 843 unique youth.  Of these there were 22,070 criminal referrals disposed for 15,948 youth.</a:t>
            </a:r>
          </a:p>
          <a:p>
            <a:pPr>
              <a:spcBef>
                <a:spcPct val="0"/>
              </a:spcBef>
            </a:pPr>
            <a:endParaRPr lang="en-US" sz="900" dirty="0"/>
          </a:p>
          <a:p>
            <a:endParaRPr lang="en-US" dirty="0"/>
          </a:p>
        </p:txBody>
      </p:sp>
      <p:sp>
        <p:nvSpPr>
          <p:cNvPr id="4" name="Slide Number Placeholder 3"/>
          <p:cNvSpPr>
            <a:spLocks noGrp="1"/>
          </p:cNvSpPr>
          <p:nvPr>
            <p:ph type="sldNum" sz="quarter" idx="5"/>
          </p:nvPr>
        </p:nvSpPr>
        <p:spPr/>
        <p:txBody>
          <a:bodyPr/>
          <a:lstStyle/>
          <a:p>
            <a:pPr>
              <a:defRPr/>
            </a:pPr>
            <a:fld id="{93C4F41E-DF90-4F09-9722-9EB3739421F5}" type="slidenum">
              <a:rPr lang="en-US" smtClean="0"/>
              <a:pPr>
                <a:defRPr/>
              </a:pPr>
              <a:t>1</a:t>
            </a:fld>
            <a:endParaRPr lang="en-US"/>
          </a:p>
        </p:txBody>
      </p:sp>
    </p:spTree>
    <p:extLst>
      <p:ext uri="{BB962C8B-B14F-4D97-AF65-F5344CB8AC3E}">
        <p14:creationId xmlns:p14="http://schemas.microsoft.com/office/powerpoint/2010/main" val="1521960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C773583-60F5-413B-9F0C-33D57A7D9E11}" type="datetimeFigureOut">
              <a:rPr lang="en-US" smtClean="0"/>
              <a:pPr/>
              <a:t>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85146-4CA1-45D5-A907-59C4F587D1A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773583-60F5-413B-9F0C-33D57A7D9E11}" type="datetimeFigureOut">
              <a:rPr lang="en-US" smtClean="0"/>
              <a:pPr/>
              <a:t>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85146-4CA1-45D5-A907-59C4F587D1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773583-60F5-413B-9F0C-33D57A7D9E11}" type="datetimeFigureOut">
              <a:rPr lang="en-US" smtClean="0"/>
              <a:pPr/>
              <a:t>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85146-4CA1-45D5-A907-59C4F587D1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773583-60F5-413B-9F0C-33D57A7D9E11}" type="datetimeFigureOut">
              <a:rPr lang="en-US" smtClean="0"/>
              <a:pPr/>
              <a:t>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85146-4CA1-45D5-A907-59C4F587D1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773583-60F5-413B-9F0C-33D57A7D9E11}" type="datetimeFigureOut">
              <a:rPr lang="en-US" smtClean="0"/>
              <a:pPr/>
              <a:t>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85146-4CA1-45D5-A907-59C4F587D1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773583-60F5-413B-9F0C-33D57A7D9E11}" type="datetimeFigureOut">
              <a:rPr lang="en-US" smtClean="0"/>
              <a:pPr/>
              <a:t>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985146-4CA1-45D5-A907-59C4F587D1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773583-60F5-413B-9F0C-33D57A7D9E11}" type="datetimeFigureOut">
              <a:rPr lang="en-US" smtClean="0"/>
              <a:pPr/>
              <a:t>2/16/2023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985146-4CA1-45D5-A907-59C4F587D1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773583-60F5-413B-9F0C-33D57A7D9E11}" type="datetimeFigureOut">
              <a:rPr lang="en-US" smtClean="0"/>
              <a:pPr/>
              <a:t>2/16/2023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985146-4CA1-45D5-A907-59C4F587D1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773583-60F5-413B-9F0C-33D57A7D9E11}" type="datetimeFigureOut">
              <a:rPr lang="en-US" smtClean="0"/>
              <a:pPr/>
              <a:t>2/16/2023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985146-4CA1-45D5-A907-59C4F587D1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773583-60F5-413B-9F0C-33D57A7D9E11}" type="datetimeFigureOut">
              <a:rPr lang="en-US" smtClean="0"/>
              <a:pPr/>
              <a:t>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985146-4CA1-45D5-A907-59C4F587D1A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773583-60F5-413B-9F0C-33D57A7D9E11}" type="datetimeFigureOut">
              <a:rPr lang="en-US" smtClean="0"/>
              <a:pPr/>
              <a:t>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985146-4CA1-45D5-A907-59C4F587D1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BF8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773583-60F5-413B-9F0C-33D57A7D9E11}" type="datetimeFigureOut">
              <a:rPr lang="en-US" smtClean="0"/>
              <a:pPr/>
              <a:t>2/16/2023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985146-4CA1-45D5-A907-59C4F587D1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3" name="AutoShape 55"/>
          <p:cNvSpPr>
            <a:spLocks noChangeArrowheads="1"/>
          </p:cNvSpPr>
          <p:nvPr/>
        </p:nvSpPr>
        <p:spPr bwMode="auto">
          <a:xfrm>
            <a:off x="2613242" y="1962917"/>
            <a:ext cx="1021556" cy="1008883"/>
          </a:xfrm>
          <a:prstGeom prst="roundRect">
            <a:avLst>
              <a:gd name="adj" fmla="val 16667"/>
            </a:avLst>
          </a:prstGeom>
          <a:solidFill>
            <a:schemeClr val="accent6">
              <a:lumMod val="40000"/>
              <a:lumOff val="60000"/>
            </a:schemeClr>
          </a:solidFill>
          <a:ln w="9525">
            <a:solidFill>
              <a:schemeClr val="accent1"/>
            </a:solidFill>
            <a:prstDash val="solid"/>
            <a:headEnd/>
            <a:tailEnd/>
          </a:ln>
        </p:spPr>
        <p:style>
          <a:lnRef idx="2">
            <a:schemeClr val="accent6"/>
          </a:lnRef>
          <a:fillRef idx="1">
            <a:schemeClr val="lt1"/>
          </a:fillRef>
          <a:effectRef idx="0">
            <a:schemeClr val="accent6"/>
          </a:effectRef>
          <a:fontRef idx="minor">
            <a:schemeClr val="dk1"/>
          </a:fontRef>
        </p:style>
        <p:txBody>
          <a:bodyPr lIns="0" tIns="0" rIns="0" bIns="0" anchor="ctr"/>
          <a:lstStyle/>
          <a:p>
            <a:pPr algn="ctr">
              <a:spcAft>
                <a:spcPts val="100"/>
              </a:spcAft>
              <a:tabLst>
                <a:tab pos="914400" algn="r"/>
                <a:tab pos="971550" algn="r"/>
                <a:tab pos="1028700" algn="r"/>
              </a:tabLst>
              <a:defRPr/>
            </a:pPr>
            <a:r>
              <a:rPr lang="en-US" sz="1000" spc="-10" dirty="0">
                <a:solidFill>
                  <a:srgbClr val="000000"/>
                </a:solidFill>
                <a:ea typeface="Calibri" pitchFamily="34" charset="0"/>
                <a:cs typeface="Times New Roman" pitchFamily="18" charset="0"/>
              </a:rPr>
              <a:t> </a:t>
            </a:r>
            <a:r>
              <a:rPr lang="en-US" sz="1000" b="1" spc="-10" dirty="0">
                <a:solidFill>
                  <a:srgbClr val="000000"/>
                </a:solidFill>
                <a:ea typeface="Calibri" pitchFamily="34" charset="0"/>
                <a:cs typeface="Times New Roman" pitchFamily="18" charset="0"/>
              </a:rPr>
              <a:t>INFORMAL/</a:t>
            </a:r>
          </a:p>
          <a:p>
            <a:pPr algn="ctr">
              <a:spcAft>
                <a:spcPts val="100"/>
              </a:spcAft>
              <a:tabLst>
                <a:tab pos="914400" algn="r"/>
                <a:tab pos="971550" algn="r"/>
                <a:tab pos="1028700" algn="r"/>
              </a:tabLst>
              <a:defRPr/>
            </a:pPr>
            <a:r>
              <a:rPr lang="en-US" sz="1000" b="1" spc="-10" dirty="0">
                <a:solidFill>
                  <a:srgbClr val="000000"/>
                </a:solidFill>
                <a:ea typeface="Calibri" pitchFamily="34" charset="0"/>
                <a:cs typeface="Times New Roman" pitchFamily="18" charset="0"/>
              </a:rPr>
              <a:t>DIVERT/</a:t>
            </a:r>
          </a:p>
          <a:p>
            <a:pPr algn="ctr">
              <a:spcAft>
                <a:spcPts val="100"/>
              </a:spcAft>
              <a:tabLst>
                <a:tab pos="914400" algn="r"/>
                <a:tab pos="971550" algn="r"/>
                <a:tab pos="1028700" algn="r"/>
              </a:tabLst>
              <a:defRPr/>
            </a:pPr>
            <a:r>
              <a:rPr lang="en-US" sz="1000" b="1" spc="-10" dirty="0">
                <a:solidFill>
                  <a:srgbClr val="000000"/>
                </a:solidFill>
                <a:ea typeface="Calibri" pitchFamily="34" charset="0"/>
                <a:cs typeface="Times New Roman" pitchFamily="18" charset="0"/>
              </a:rPr>
              <a:t>FORMAL ACCOUNTABILITY AGREEMENT</a:t>
            </a:r>
            <a:endParaRPr lang="en-US" sz="1000" dirty="0"/>
          </a:p>
        </p:txBody>
      </p:sp>
      <p:sp>
        <p:nvSpPr>
          <p:cNvPr id="4" name="AutoShape 52"/>
          <p:cNvSpPr>
            <a:spLocks noChangeArrowheads="1"/>
          </p:cNvSpPr>
          <p:nvPr/>
        </p:nvSpPr>
        <p:spPr bwMode="auto">
          <a:xfrm>
            <a:off x="2613242" y="3080289"/>
            <a:ext cx="1021556" cy="1005840"/>
          </a:xfrm>
          <a:prstGeom prst="roundRect">
            <a:avLst>
              <a:gd name="adj" fmla="val 16667"/>
            </a:avLst>
          </a:prstGeom>
          <a:solidFill>
            <a:schemeClr val="accent6">
              <a:lumMod val="40000"/>
              <a:lumOff val="60000"/>
            </a:schemeClr>
          </a:solidFill>
          <a:ln w="9525">
            <a:solidFill>
              <a:schemeClr val="accent1"/>
            </a:solidFill>
            <a:prstDash val="solid"/>
            <a:headEnd/>
            <a:tailEnd/>
          </a:ln>
        </p:spPr>
        <p:style>
          <a:lnRef idx="2">
            <a:schemeClr val="accent6"/>
          </a:lnRef>
          <a:fillRef idx="1">
            <a:schemeClr val="lt1"/>
          </a:fillRef>
          <a:effectRef idx="0">
            <a:schemeClr val="accent6"/>
          </a:effectRef>
          <a:fontRef idx="minor">
            <a:schemeClr val="dk1"/>
          </a:fontRef>
        </p:style>
        <p:txBody>
          <a:bodyPr lIns="0" tIns="0" rIns="0" bIns="0" anchor="ctr"/>
          <a:lstStyle/>
          <a:p>
            <a:pPr algn="ctr">
              <a:spcAft>
                <a:spcPts val="100"/>
              </a:spcAft>
              <a:defRPr/>
            </a:pPr>
            <a:r>
              <a:rPr lang="en-US" sz="1000" b="1" dirty="0">
                <a:solidFill>
                  <a:srgbClr val="000000"/>
                </a:solidFill>
                <a:ea typeface="Calibri" pitchFamily="34" charset="0"/>
                <a:cs typeface="Times New Roman" pitchFamily="18" charset="0"/>
              </a:rPr>
              <a:t>FORMAL PETITION</a:t>
            </a:r>
          </a:p>
          <a:p>
            <a:pPr algn="ctr">
              <a:spcAft>
                <a:spcPts val="100"/>
              </a:spcAft>
              <a:defRPr/>
            </a:pPr>
            <a:r>
              <a:rPr lang="en-US" sz="1000" b="1" dirty="0">
                <a:solidFill>
                  <a:srgbClr val="000000"/>
                </a:solidFill>
                <a:ea typeface="Calibri" pitchFamily="34" charset="0"/>
                <a:cs typeface="Times New Roman" pitchFamily="18" charset="0"/>
              </a:rPr>
              <a:t> TO</a:t>
            </a:r>
          </a:p>
          <a:p>
            <a:pPr algn="ctr">
              <a:spcAft>
                <a:spcPts val="100"/>
              </a:spcAft>
              <a:defRPr/>
            </a:pPr>
            <a:r>
              <a:rPr lang="en-US" sz="1000" b="1" dirty="0">
                <a:solidFill>
                  <a:srgbClr val="000000"/>
                </a:solidFill>
                <a:ea typeface="Calibri" pitchFamily="34" charset="0"/>
                <a:cs typeface="Times New Roman" pitchFamily="18" charset="0"/>
              </a:rPr>
              <a:t>JUVENILE COURT</a:t>
            </a:r>
            <a:endParaRPr lang="en-US" sz="1000" dirty="0">
              <a:ea typeface="Calibri" pitchFamily="34" charset="0"/>
              <a:cs typeface="Times New Roman" pitchFamily="18" charset="0"/>
            </a:endParaRPr>
          </a:p>
        </p:txBody>
      </p:sp>
      <p:sp>
        <p:nvSpPr>
          <p:cNvPr id="4105" name="AutoShape 49"/>
          <p:cNvSpPr>
            <a:spLocks noChangeArrowheads="1"/>
          </p:cNvSpPr>
          <p:nvPr/>
        </p:nvSpPr>
        <p:spPr bwMode="auto">
          <a:xfrm>
            <a:off x="2611956" y="4351240"/>
            <a:ext cx="1021538" cy="839773"/>
          </a:xfrm>
          <a:prstGeom prst="roundRect">
            <a:avLst>
              <a:gd name="adj" fmla="val 16667"/>
            </a:avLst>
          </a:prstGeom>
          <a:solidFill>
            <a:schemeClr val="tx2">
              <a:lumMod val="20000"/>
              <a:lumOff val="80000"/>
            </a:schemeClr>
          </a:solidFill>
          <a:ln w="6350">
            <a:solidFill>
              <a:schemeClr val="tx1"/>
            </a:solidFill>
            <a:headEnd/>
            <a:tailEnd/>
          </a:ln>
        </p:spPr>
        <p:style>
          <a:lnRef idx="2">
            <a:schemeClr val="dk1"/>
          </a:lnRef>
          <a:fillRef idx="1">
            <a:schemeClr val="lt1"/>
          </a:fillRef>
          <a:effectRef idx="0">
            <a:schemeClr val="dk1"/>
          </a:effectRef>
          <a:fontRef idx="minor">
            <a:schemeClr val="dk1"/>
          </a:fontRef>
        </p:style>
        <p:txBody>
          <a:bodyPr lIns="0" tIns="0" rIns="0" bIns="0" anchor="ctr"/>
          <a:lstStyle/>
          <a:p>
            <a:pPr algn="ctr">
              <a:defRPr/>
            </a:pPr>
            <a:endParaRPr lang="en-US" sz="1000" b="1" dirty="0">
              <a:solidFill>
                <a:schemeClr val="tx1"/>
              </a:solidFill>
              <a:ea typeface="Calibri" pitchFamily="34" charset="0"/>
              <a:cs typeface="Times New Roman" pitchFamily="18" charset="0"/>
            </a:endParaRPr>
          </a:p>
          <a:p>
            <a:pPr algn="ctr">
              <a:defRPr/>
            </a:pPr>
            <a:r>
              <a:rPr lang="en-US" sz="1000" b="1" dirty="0">
                <a:solidFill>
                  <a:schemeClr val="tx1"/>
                </a:solidFill>
                <a:ea typeface="Calibri" pitchFamily="34" charset="0"/>
                <a:cs typeface="Times New Roman" pitchFamily="18" charset="0"/>
              </a:rPr>
              <a:t>UPON MOTION OF DA, COURT WAIVES YOUTH TO ADULT COURT?</a:t>
            </a:r>
          </a:p>
          <a:p>
            <a:pPr>
              <a:defRPr/>
            </a:pPr>
            <a:r>
              <a:rPr lang="en-US" sz="1000" b="1" dirty="0">
                <a:solidFill>
                  <a:schemeClr val="tx1"/>
                </a:solidFill>
                <a:ea typeface="Calibri" pitchFamily="34" charset="0"/>
                <a:cs typeface="Times New Roman" pitchFamily="18" charset="0"/>
              </a:rPr>
              <a:t>                            </a:t>
            </a:r>
            <a:endParaRPr lang="en-US" sz="1000" dirty="0">
              <a:solidFill>
                <a:schemeClr val="tx1"/>
              </a:solidFill>
              <a:ea typeface="Calibri" pitchFamily="34" charset="0"/>
              <a:cs typeface="Times New Roman" pitchFamily="18" charset="0"/>
            </a:endParaRPr>
          </a:p>
        </p:txBody>
      </p:sp>
      <p:sp>
        <p:nvSpPr>
          <p:cNvPr id="13322" name="AutoShape 48"/>
          <p:cNvSpPr>
            <a:spLocks noChangeArrowheads="1"/>
          </p:cNvSpPr>
          <p:nvPr/>
        </p:nvSpPr>
        <p:spPr bwMode="auto">
          <a:xfrm>
            <a:off x="2611956" y="6076325"/>
            <a:ext cx="1024128" cy="530225"/>
          </a:xfrm>
          <a:prstGeom prst="roundRect">
            <a:avLst>
              <a:gd name="adj" fmla="val 16667"/>
            </a:avLst>
          </a:prstGeom>
          <a:solidFill>
            <a:srgbClr val="C6D9F1"/>
          </a:solidFill>
          <a:ln w="0">
            <a:solidFill>
              <a:srgbClr val="000000"/>
            </a:solidFill>
            <a:round/>
            <a:headEnd/>
            <a:tailEnd/>
          </a:ln>
        </p:spPr>
        <p:txBody>
          <a:bodyPr lIns="0" tIns="0" rIns="0" bIns="0" anchor="ctr"/>
          <a:lstStyle/>
          <a:p>
            <a:pPr algn="ctr"/>
            <a:r>
              <a:rPr lang="en-US" sz="1000" b="1" dirty="0">
                <a:solidFill>
                  <a:srgbClr val="000000"/>
                </a:solidFill>
                <a:ea typeface="Calibri" pitchFamily="34" charset="0"/>
                <a:cs typeface="Times New Roman" pitchFamily="18" charset="0"/>
              </a:rPr>
              <a:t>CHARGED</a:t>
            </a:r>
            <a:endParaRPr lang="en-US" sz="1000" b="1" dirty="0">
              <a:ea typeface="Calibri" pitchFamily="34" charset="0"/>
              <a:cs typeface="Times New Roman" pitchFamily="18" charset="0"/>
            </a:endParaRPr>
          </a:p>
          <a:p>
            <a:pPr algn="ctr" eaLnBrk="0" hangingPunct="0"/>
            <a:r>
              <a:rPr lang="en-US" sz="1000" b="1" dirty="0">
                <a:solidFill>
                  <a:srgbClr val="000000"/>
                </a:solidFill>
                <a:ea typeface="Calibri" pitchFamily="34" charset="0"/>
                <a:cs typeface="Times New Roman" pitchFamily="18" charset="0"/>
              </a:rPr>
              <a:t> IN ADULT COURT </a:t>
            </a:r>
            <a:endParaRPr lang="en-US" sz="1000" dirty="0">
              <a:ea typeface="Calibri" pitchFamily="34" charset="0"/>
              <a:cs typeface="Times New Roman" pitchFamily="18" charset="0"/>
            </a:endParaRPr>
          </a:p>
        </p:txBody>
      </p:sp>
      <p:sp>
        <p:nvSpPr>
          <p:cNvPr id="13324" name="AutoShape 46"/>
          <p:cNvSpPr>
            <a:spLocks noChangeArrowheads="1"/>
          </p:cNvSpPr>
          <p:nvPr/>
        </p:nvSpPr>
        <p:spPr bwMode="auto">
          <a:xfrm>
            <a:off x="3984209" y="6231900"/>
            <a:ext cx="898525" cy="219075"/>
          </a:xfrm>
          <a:prstGeom prst="roundRect">
            <a:avLst>
              <a:gd name="adj" fmla="val 16667"/>
            </a:avLst>
          </a:prstGeom>
          <a:solidFill>
            <a:srgbClr val="C6D9F1"/>
          </a:solidFill>
          <a:ln w="0">
            <a:solidFill>
              <a:srgbClr val="000000"/>
            </a:solidFill>
            <a:round/>
            <a:headEnd/>
            <a:tailEnd/>
          </a:ln>
        </p:spPr>
        <p:txBody>
          <a:bodyPr lIns="0" tIns="0" rIns="0" bIns="0" anchor="ctr"/>
          <a:lstStyle/>
          <a:p>
            <a:pPr algn="ctr"/>
            <a:r>
              <a:rPr lang="en-US" sz="1000" b="1" dirty="0">
                <a:solidFill>
                  <a:srgbClr val="000000"/>
                </a:solidFill>
                <a:ea typeface="Calibri" pitchFamily="34" charset="0"/>
                <a:cs typeface="Times New Roman" pitchFamily="18" charset="0"/>
              </a:rPr>
              <a:t>FOUND GUILTY</a:t>
            </a:r>
            <a:endParaRPr lang="en-US" sz="1000" b="1" dirty="0">
              <a:ea typeface="Calibri" pitchFamily="34" charset="0"/>
              <a:cs typeface="Times New Roman" pitchFamily="18" charset="0"/>
            </a:endParaRPr>
          </a:p>
        </p:txBody>
      </p:sp>
      <p:cxnSp>
        <p:nvCxnSpPr>
          <p:cNvPr id="13325" name="AutoShape 45"/>
          <p:cNvCxnSpPr>
            <a:cxnSpLocks noChangeShapeType="1"/>
            <a:stCxn id="13322" idx="3"/>
            <a:endCxn id="13324" idx="1"/>
          </p:cNvCxnSpPr>
          <p:nvPr/>
        </p:nvCxnSpPr>
        <p:spPr bwMode="auto">
          <a:xfrm>
            <a:off x="3636084" y="6341438"/>
            <a:ext cx="348125" cy="0"/>
          </a:xfrm>
          <a:prstGeom prst="straightConnector1">
            <a:avLst/>
          </a:prstGeom>
          <a:noFill/>
          <a:ln w="12700">
            <a:solidFill>
              <a:schemeClr val="accent1"/>
            </a:solidFill>
            <a:round/>
            <a:headEnd/>
            <a:tailEnd type="triangle" w="med" len="sm"/>
          </a:ln>
        </p:spPr>
      </p:cxnSp>
      <p:cxnSp>
        <p:nvCxnSpPr>
          <p:cNvPr id="13326" name="AutoShape 44"/>
          <p:cNvCxnSpPr>
            <a:cxnSpLocks noChangeShapeType="1"/>
            <a:stCxn id="13324" idx="3"/>
            <a:endCxn id="13327" idx="1"/>
          </p:cNvCxnSpPr>
          <p:nvPr/>
        </p:nvCxnSpPr>
        <p:spPr bwMode="auto">
          <a:xfrm>
            <a:off x="4882734" y="6341438"/>
            <a:ext cx="298866" cy="0"/>
          </a:xfrm>
          <a:prstGeom prst="straightConnector1">
            <a:avLst/>
          </a:prstGeom>
          <a:noFill/>
          <a:ln w="12700">
            <a:solidFill>
              <a:schemeClr val="accent1"/>
            </a:solidFill>
            <a:round/>
            <a:headEnd/>
            <a:tailEnd type="triangle" w="med" len="sm"/>
          </a:ln>
        </p:spPr>
      </p:cxnSp>
      <p:sp>
        <p:nvSpPr>
          <p:cNvPr id="4104" name="AutoShape 51"/>
          <p:cNvSpPr>
            <a:spLocks noChangeArrowheads="1"/>
          </p:cNvSpPr>
          <p:nvPr/>
        </p:nvSpPr>
        <p:spPr bwMode="auto">
          <a:xfrm>
            <a:off x="5159546" y="4141599"/>
            <a:ext cx="1204913" cy="430401"/>
          </a:xfrm>
          <a:prstGeom prst="roundRect">
            <a:avLst>
              <a:gd name="adj" fmla="val 16667"/>
            </a:avLst>
          </a:prstGeom>
          <a:solidFill>
            <a:schemeClr val="bg1"/>
          </a:solidFill>
          <a:ln w="9525">
            <a:solidFill>
              <a:schemeClr val="accent6"/>
            </a:solidFill>
            <a:prstDash val="solid"/>
            <a:headEnd/>
            <a:tailEnd/>
          </a:ln>
        </p:spPr>
        <p:style>
          <a:lnRef idx="2">
            <a:schemeClr val="accent3"/>
          </a:lnRef>
          <a:fillRef idx="1">
            <a:schemeClr val="lt1"/>
          </a:fillRef>
          <a:effectRef idx="0">
            <a:schemeClr val="accent3"/>
          </a:effectRef>
          <a:fontRef idx="minor">
            <a:schemeClr val="dk1"/>
          </a:fontRef>
        </p:style>
        <p:txBody>
          <a:bodyPr anchor="ctr"/>
          <a:lstStyle/>
          <a:p>
            <a:pPr algn="ctr">
              <a:tabLst>
                <a:tab pos="914400" algn="r"/>
              </a:tabLst>
              <a:defRPr/>
            </a:pPr>
            <a:endParaRPr lang="en-US" sz="1000" b="1" dirty="0">
              <a:solidFill>
                <a:srgbClr val="000000"/>
              </a:solidFill>
              <a:ea typeface="Calibri" pitchFamily="34" charset="0"/>
              <a:cs typeface="Times New Roman" pitchFamily="18" charset="0"/>
            </a:endParaRPr>
          </a:p>
          <a:p>
            <a:pPr algn="ctr">
              <a:tabLst>
                <a:tab pos="914400" algn="r"/>
              </a:tabLst>
              <a:defRPr/>
            </a:pPr>
            <a:r>
              <a:rPr lang="en-US" sz="1000" b="1" dirty="0">
                <a:solidFill>
                  <a:srgbClr val="000000"/>
                </a:solidFill>
                <a:ea typeface="Calibri" pitchFamily="34" charset="0"/>
                <a:cs typeface="Times New Roman" pitchFamily="18" charset="0"/>
              </a:rPr>
              <a:t>OYA</a:t>
            </a:r>
          </a:p>
          <a:p>
            <a:pPr algn="ctr">
              <a:tabLst>
                <a:tab pos="914400" algn="r"/>
              </a:tabLst>
              <a:defRPr/>
            </a:pPr>
            <a:r>
              <a:rPr lang="en-US" sz="1000" b="1" dirty="0">
                <a:solidFill>
                  <a:srgbClr val="000000"/>
                </a:solidFill>
                <a:ea typeface="Calibri" pitchFamily="34" charset="0"/>
                <a:cs typeface="Times New Roman" pitchFamily="18" charset="0"/>
              </a:rPr>
              <a:t> COMMITMENT</a:t>
            </a:r>
          </a:p>
          <a:p>
            <a:pPr algn="ctr">
              <a:tabLst>
                <a:tab pos="914400" algn="r"/>
              </a:tabLst>
              <a:defRPr/>
            </a:pPr>
            <a:endParaRPr lang="en-US" sz="1000" b="1" dirty="0">
              <a:solidFill>
                <a:srgbClr val="000000"/>
              </a:solidFill>
              <a:ea typeface="Calibri" pitchFamily="34" charset="0"/>
              <a:cs typeface="Times New Roman" pitchFamily="18" charset="0"/>
            </a:endParaRPr>
          </a:p>
        </p:txBody>
      </p:sp>
      <p:sp>
        <p:nvSpPr>
          <p:cNvPr id="13327" name="AutoShape 43"/>
          <p:cNvSpPr>
            <a:spLocks noChangeArrowheads="1"/>
          </p:cNvSpPr>
          <p:nvPr/>
        </p:nvSpPr>
        <p:spPr bwMode="auto">
          <a:xfrm>
            <a:off x="5181600" y="6016000"/>
            <a:ext cx="1281091" cy="650875"/>
          </a:xfrm>
          <a:prstGeom prst="roundRect">
            <a:avLst>
              <a:gd name="adj" fmla="val 16667"/>
            </a:avLst>
          </a:prstGeom>
          <a:solidFill>
            <a:srgbClr val="C6D9F1"/>
          </a:solidFill>
          <a:ln w="0">
            <a:solidFill>
              <a:srgbClr val="000000"/>
            </a:solidFill>
            <a:round/>
            <a:headEnd/>
            <a:tailEnd/>
          </a:ln>
        </p:spPr>
        <p:txBody>
          <a:bodyPr lIns="0" tIns="0" rIns="0" bIns="0" anchor="ctr"/>
          <a:lstStyle/>
          <a:p>
            <a:pPr algn="ctr"/>
            <a:r>
              <a:rPr lang="en-US" sz="1000" b="1" dirty="0">
                <a:solidFill>
                  <a:srgbClr val="000000"/>
                </a:solidFill>
                <a:ea typeface="Calibri" pitchFamily="34" charset="0"/>
                <a:cs typeface="Times New Roman" pitchFamily="18" charset="0"/>
              </a:rPr>
              <a:t>YOUTH COMMITTED CRIME BEFORE AGE 18, SENTENCED </a:t>
            </a:r>
            <a:endParaRPr lang="en-US" sz="1000" b="1" dirty="0">
              <a:ea typeface="Calibri" pitchFamily="34" charset="0"/>
              <a:cs typeface="Times New Roman" pitchFamily="18" charset="0"/>
            </a:endParaRPr>
          </a:p>
          <a:p>
            <a:pPr algn="ctr" eaLnBrk="0" hangingPunct="0"/>
            <a:r>
              <a:rPr lang="en-US" sz="1000" b="1" dirty="0">
                <a:solidFill>
                  <a:srgbClr val="000000"/>
                </a:solidFill>
                <a:ea typeface="Calibri" pitchFamily="34" charset="0"/>
                <a:cs typeface="Times New Roman" pitchFamily="18" charset="0"/>
              </a:rPr>
              <a:t>BEFORE AGE 20</a:t>
            </a:r>
            <a:endParaRPr lang="en-US" sz="1000" b="1" dirty="0">
              <a:ea typeface="Calibri" pitchFamily="34" charset="0"/>
              <a:cs typeface="Times New Roman" pitchFamily="18" charset="0"/>
            </a:endParaRPr>
          </a:p>
        </p:txBody>
      </p:sp>
      <p:sp>
        <p:nvSpPr>
          <p:cNvPr id="6161" name="AutoShape 20"/>
          <p:cNvSpPr>
            <a:spLocks noChangeArrowheads="1"/>
          </p:cNvSpPr>
          <p:nvPr/>
        </p:nvSpPr>
        <p:spPr bwMode="auto">
          <a:xfrm>
            <a:off x="5241302" y="762000"/>
            <a:ext cx="1041400" cy="457200"/>
          </a:xfrm>
          <a:prstGeom prst="flowChartAlternateProcess">
            <a:avLst/>
          </a:prstGeom>
          <a:solidFill>
            <a:schemeClr val="accent6">
              <a:lumMod val="20000"/>
              <a:lumOff val="80000"/>
            </a:schemeClr>
          </a:solidFill>
          <a:ln w="0">
            <a:solidFill>
              <a:schemeClr val="accent6">
                <a:lumMod val="75000"/>
              </a:schemeClr>
            </a:solidFill>
            <a:miter lim="800000"/>
            <a:headEnd/>
            <a:tailEnd/>
          </a:ln>
        </p:spPr>
        <p:txBody>
          <a:bodyPr lIns="0" tIns="0" rIns="0" bIns="0" anchor="ctr"/>
          <a:lstStyle/>
          <a:p>
            <a:pPr algn="ctr">
              <a:tabLst>
                <a:tab pos="914400" algn="r"/>
              </a:tabLst>
              <a:defRPr/>
            </a:pPr>
            <a:r>
              <a:rPr lang="en-US" sz="1000" b="1" dirty="0">
                <a:solidFill>
                  <a:srgbClr val="000000"/>
                </a:solidFill>
                <a:ea typeface="Calibri" pitchFamily="34" charset="0"/>
                <a:cs typeface="Times New Roman" pitchFamily="18" charset="0"/>
              </a:rPr>
              <a:t>SUCCESSFUL CASE TERMINATION</a:t>
            </a:r>
            <a:endParaRPr lang="en-US" sz="1000" dirty="0">
              <a:ea typeface="Calibri" pitchFamily="34" charset="0"/>
              <a:cs typeface="Times New Roman" pitchFamily="18" charset="0"/>
            </a:endParaRPr>
          </a:p>
        </p:txBody>
      </p:sp>
      <p:sp>
        <p:nvSpPr>
          <p:cNvPr id="6162" name="AutoShape 19"/>
          <p:cNvSpPr>
            <a:spLocks noChangeArrowheads="1"/>
          </p:cNvSpPr>
          <p:nvPr/>
        </p:nvSpPr>
        <p:spPr bwMode="auto">
          <a:xfrm>
            <a:off x="5251224" y="1549642"/>
            <a:ext cx="1021556" cy="497373"/>
          </a:xfrm>
          <a:prstGeom prst="flowChartAlternateProcess">
            <a:avLst/>
          </a:prstGeom>
          <a:solidFill>
            <a:schemeClr val="accent6">
              <a:lumMod val="20000"/>
              <a:lumOff val="80000"/>
            </a:schemeClr>
          </a:solidFill>
          <a:ln w="0">
            <a:solidFill>
              <a:schemeClr val="accent6">
                <a:lumMod val="75000"/>
              </a:schemeClr>
            </a:solidFill>
            <a:miter lim="800000"/>
            <a:headEnd/>
            <a:tailEnd/>
          </a:ln>
        </p:spPr>
        <p:txBody>
          <a:bodyPr lIns="0" tIns="0" rIns="0" bIns="0" anchor="ctr"/>
          <a:lstStyle/>
          <a:p>
            <a:pPr algn="ctr">
              <a:tabLst>
                <a:tab pos="914400" algn="r"/>
              </a:tabLst>
              <a:defRPr/>
            </a:pPr>
            <a:endParaRPr lang="en-US" sz="1000" b="1" dirty="0">
              <a:solidFill>
                <a:srgbClr val="000000"/>
              </a:solidFill>
              <a:ea typeface="Calibri" pitchFamily="34" charset="0"/>
              <a:cs typeface="Times New Roman" pitchFamily="18" charset="0"/>
            </a:endParaRPr>
          </a:p>
          <a:p>
            <a:pPr algn="ctr">
              <a:tabLst>
                <a:tab pos="914400" algn="r"/>
              </a:tabLst>
              <a:defRPr/>
            </a:pPr>
            <a:endParaRPr lang="en-US" sz="1000" b="1" dirty="0">
              <a:solidFill>
                <a:srgbClr val="000000"/>
              </a:solidFill>
              <a:ea typeface="Calibri" pitchFamily="34" charset="0"/>
              <a:cs typeface="Times New Roman" pitchFamily="18" charset="0"/>
            </a:endParaRPr>
          </a:p>
          <a:p>
            <a:pPr algn="ctr">
              <a:tabLst>
                <a:tab pos="914400" algn="r"/>
              </a:tabLst>
              <a:defRPr/>
            </a:pPr>
            <a:r>
              <a:rPr lang="en-US" sz="1000" b="1" dirty="0">
                <a:solidFill>
                  <a:srgbClr val="000000"/>
                </a:solidFill>
                <a:ea typeface="Calibri" pitchFamily="34" charset="0"/>
                <a:cs typeface="Times New Roman" pitchFamily="18" charset="0"/>
              </a:rPr>
              <a:t>COUNTY PROBATION</a:t>
            </a:r>
          </a:p>
          <a:p>
            <a:pPr algn="ctr">
              <a:tabLst>
                <a:tab pos="914400" algn="r"/>
              </a:tabLst>
              <a:defRPr/>
            </a:pPr>
            <a:endParaRPr lang="en-US" sz="1000" b="1" dirty="0">
              <a:solidFill>
                <a:srgbClr val="000000"/>
              </a:solidFill>
              <a:ea typeface="Calibri" pitchFamily="34" charset="0"/>
              <a:cs typeface="Times New Roman" pitchFamily="18" charset="0"/>
            </a:endParaRPr>
          </a:p>
          <a:p>
            <a:pPr>
              <a:tabLst>
                <a:tab pos="914400" algn="r"/>
              </a:tabLst>
              <a:defRPr/>
            </a:pPr>
            <a:r>
              <a:rPr lang="en-US" sz="1000" dirty="0">
                <a:solidFill>
                  <a:srgbClr val="000000"/>
                </a:solidFill>
                <a:ea typeface="Calibri" pitchFamily="34" charset="0"/>
                <a:cs typeface="Times New Roman" pitchFamily="18" charset="0"/>
              </a:rPr>
              <a:t>    </a:t>
            </a:r>
            <a:endParaRPr lang="en-US" sz="1000" dirty="0">
              <a:ea typeface="Calibri" pitchFamily="34" charset="0"/>
              <a:cs typeface="Times New Roman" pitchFamily="18" charset="0"/>
            </a:endParaRPr>
          </a:p>
        </p:txBody>
      </p:sp>
      <p:sp>
        <p:nvSpPr>
          <p:cNvPr id="4128" name="AutoShape 8"/>
          <p:cNvSpPr>
            <a:spLocks noChangeArrowheads="1"/>
          </p:cNvSpPr>
          <p:nvPr/>
        </p:nvSpPr>
        <p:spPr bwMode="auto">
          <a:xfrm>
            <a:off x="1375619" y="2648878"/>
            <a:ext cx="829533" cy="761461"/>
          </a:xfrm>
          <a:prstGeom prst="roundRect">
            <a:avLst>
              <a:gd name="adj" fmla="val 16667"/>
            </a:avLst>
          </a:prstGeom>
          <a:solidFill>
            <a:schemeClr val="accent6">
              <a:lumMod val="40000"/>
              <a:lumOff val="60000"/>
            </a:schemeClr>
          </a:solidFill>
          <a:ln w="9525">
            <a:solidFill>
              <a:schemeClr val="accent1"/>
            </a:solidFill>
            <a:prstDash val="solid"/>
            <a:headEnd/>
            <a:tailEnd/>
          </a:ln>
        </p:spPr>
        <p:style>
          <a:lnRef idx="2">
            <a:schemeClr val="accent6"/>
          </a:lnRef>
          <a:fillRef idx="1">
            <a:schemeClr val="lt1"/>
          </a:fillRef>
          <a:effectRef idx="0">
            <a:schemeClr val="accent6"/>
          </a:effectRef>
          <a:fontRef idx="minor">
            <a:schemeClr val="dk1"/>
          </a:fontRef>
        </p:style>
        <p:txBody>
          <a:bodyPr lIns="0" tIns="0" rIns="0" bIns="0" anchor="ctr"/>
          <a:lstStyle/>
          <a:p>
            <a:pPr algn="ctr">
              <a:spcAft>
                <a:spcPts val="100"/>
              </a:spcAft>
              <a:tabLst>
                <a:tab pos="914400" algn="r"/>
              </a:tabLst>
              <a:defRPr/>
            </a:pPr>
            <a:r>
              <a:rPr lang="en-US" sz="1000" b="1" dirty="0">
                <a:solidFill>
                  <a:srgbClr val="000000"/>
                </a:solidFill>
                <a:ea typeface="Calibri" pitchFamily="34" charset="0"/>
                <a:cs typeface="Times New Roman" pitchFamily="18" charset="0"/>
              </a:rPr>
              <a:t>COUNTY JUVENILE DEPARTMENT INTAKE</a:t>
            </a:r>
            <a:endParaRPr lang="en-US" sz="1000" dirty="0">
              <a:ea typeface="Calibri" pitchFamily="34" charset="0"/>
              <a:cs typeface="Times New Roman" pitchFamily="18" charset="0"/>
            </a:endParaRPr>
          </a:p>
        </p:txBody>
      </p:sp>
      <p:sp>
        <p:nvSpPr>
          <p:cNvPr id="4131" name="AutoShape 56"/>
          <p:cNvSpPr>
            <a:spLocks noChangeArrowheads="1"/>
          </p:cNvSpPr>
          <p:nvPr/>
        </p:nvSpPr>
        <p:spPr bwMode="auto">
          <a:xfrm>
            <a:off x="96890" y="2209800"/>
            <a:ext cx="1086705" cy="1639616"/>
          </a:xfrm>
          <a:prstGeom prst="flowChartAlternateProcess">
            <a:avLst/>
          </a:prstGeom>
          <a:solidFill>
            <a:schemeClr val="accent6">
              <a:lumMod val="40000"/>
              <a:lumOff val="60000"/>
            </a:schemeClr>
          </a:solidFill>
          <a:ln w="6350">
            <a:prstDash val="solid"/>
            <a:headEnd/>
            <a:tailEnd/>
          </a:ln>
        </p:spPr>
        <p:style>
          <a:lnRef idx="2">
            <a:schemeClr val="accent6"/>
          </a:lnRef>
          <a:fillRef idx="1">
            <a:schemeClr val="lt1"/>
          </a:fillRef>
          <a:effectRef idx="0">
            <a:schemeClr val="accent6"/>
          </a:effectRef>
          <a:fontRef idx="minor">
            <a:schemeClr val="dk1"/>
          </a:fontRef>
        </p:style>
        <p:txBody>
          <a:bodyPr lIns="0" tIns="0" rIns="0" bIns="0"/>
          <a:lstStyle/>
          <a:p>
            <a:pPr algn="ctr">
              <a:tabLst>
                <a:tab pos="971550" algn="r"/>
              </a:tabLst>
              <a:defRPr/>
            </a:pPr>
            <a:r>
              <a:rPr lang="en-US" sz="1000" b="1" dirty="0">
                <a:solidFill>
                  <a:srgbClr val="000000"/>
                </a:solidFill>
                <a:ea typeface="Calibri" pitchFamily="34" charset="0"/>
                <a:cs typeface="Times New Roman" pitchFamily="18" charset="0"/>
              </a:rPr>
              <a:t>JUVENILE</a:t>
            </a:r>
            <a:endParaRPr lang="en-US" sz="1000" b="1" dirty="0">
              <a:ea typeface="Calibri" pitchFamily="34" charset="0"/>
              <a:cs typeface="Times New Roman" pitchFamily="18" charset="0"/>
            </a:endParaRPr>
          </a:p>
          <a:p>
            <a:pPr algn="ctr" eaLnBrk="0" hangingPunct="0">
              <a:tabLst>
                <a:tab pos="971550" algn="r"/>
              </a:tabLst>
              <a:defRPr/>
            </a:pPr>
            <a:r>
              <a:rPr lang="en-US" sz="1000" b="1" dirty="0">
                <a:solidFill>
                  <a:srgbClr val="000000"/>
                </a:solidFill>
                <a:ea typeface="Calibri" pitchFamily="34" charset="0"/>
                <a:cs typeface="Times New Roman" pitchFamily="18" charset="0"/>
              </a:rPr>
              <a:t>DEPARTMENT</a:t>
            </a:r>
          </a:p>
          <a:p>
            <a:pPr algn="ctr" eaLnBrk="0" hangingPunct="0">
              <a:tabLst>
                <a:tab pos="971550" algn="r"/>
              </a:tabLst>
              <a:defRPr/>
            </a:pPr>
            <a:r>
              <a:rPr lang="en-US" sz="1000" b="1" dirty="0">
                <a:solidFill>
                  <a:srgbClr val="000000"/>
                </a:solidFill>
                <a:ea typeface="Calibri" pitchFamily="34" charset="0"/>
                <a:cs typeface="Times New Roman" pitchFamily="18" charset="0"/>
              </a:rPr>
              <a:t>REFERRAL SOURCES</a:t>
            </a:r>
          </a:p>
          <a:p>
            <a:pPr algn="ctr" eaLnBrk="0" hangingPunct="0">
              <a:tabLst>
                <a:tab pos="971550" algn="r"/>
              </a:tabLst>
              <a:defRPr/>
            </a:pPr>
            <a:endParaRPr lang="en-US" sz="1000" b="1" dirty="0">
              <a:solidFill>
                <a:srgbClr val="000000"/>
              </a:solidFill>
              <a:ea typeface="Calibri" pitchFamily="34" charset="0"/>
              <a:cs typeface="Times New Roman" pitchFamily="18" charset="0"/>
            </a:endParaRPr>
          </a:p>
          <a:p>
            <a:pPr marL="57150" indent="-57150" eaLnBrk="0" hangingPunct="0">
              <a:buFont typeface="Arial" panose="020B0604020202020204" pitchFamily="34" charset="0"/>
              <a:buChar char="•"/>
              <a:tabLst>
                <a:tab pos="971550" algn="r"/>
              </a:tabLst>
              <a:defRPr/>
            </a:pPr>
            <a:r>
              <a:rPr lang="en-US" sz="1000" b="1" dirty="0">
                <a:solidFill>
                  <a:srgbClr val="000000"/>
                </a:solidFill>
                <a:ea typeface="Calibri" pitchFamily="34" charset="0"/>
                <a:cs typeface="Times New Roman" pitchFamily="18" charset="0"/>
              </a:rPr>
              <a:t>Law Enforcement</a:t>
            </a:r>
          </a:p>
          <a:p>
            <a:pPr marL="57150" indent="-57150" eaLnBrk="0" hangingPunct="0">
              <a:buFont typeface="Arial" panose="020B0604020202020204" pitchFamily="34" charset="0"/>
              <a:buChar char="•"/>
              <a:tabLst>
                <a:tab pos="971550" algn="r"/>
              </a:tabLst>
              <a:defRPr/>
            </a:pPr>
            <a:r>
              <a:rPr lang="en-US" sz="1000" b="1" dirty="0">
                <a:solidFill>
                  <a:srgbClr val="000000"/>
                </a:solidFill>
                <a:ea typeface="Calibri" pitchFamily="34" charset="0"/>
                <a:cs typeface="Times New Roman" pitchFamily="18" charset="0"/>
              </a:rPr>
              <a:t>Schools</a:t>
            </a:r>
          </a:p>
          <a:p>
            <a:pPr marL="57150" indent="-57150" eaLnBrk="0" hangingPunct="0">
              <a:buFont typeface="Arial" panose="020B0604020202020204" pitchFamily="34" charset="0"/>
              <a:buChar char="•"/>
              <a:tabLst>
                <a:tab pos="971550" algn="r"/>
              </a:tabLst>
              <a:defRPr/>
            </a:pPr>
            <a:r>
              <a:rPr lang="en-US" sz="1000" b="1" dirty="0">
                <a:solidFill>
                  <a:srgbClr val="000000"/>
                </a:solidFill>
                <a:ea typeface="Calibri" pitchFamily="34" charset="0"/>
                <a:cs typeface="Times New Roman" pitchFamily="18" charset="0"/>
              </a:rPr>
              <a:t>Parents</a:t>
            </a:r>
          </a:p>
          <a:p>
            <a:pPr marL="57150" indent="-57150" eaLnBrk="0" hangingPunct="0">
              <a:buFont typeface="Arial" panose="020B0604020202020204" pitchFamily="34" charset="0"/>
              <a:buChar char="•"/>
              <a:tabLst>
                <a:tab pos="971550" algn="r"/>
              </a:tabLst>
              <a:defRPr/>
            </a:pPr>
            <a:r>
              <a:rPr lang="en-US" sz="1000" b="1" dirty="0">
                <a:solidFill>
                  <a:srgbClr val="000000"/>
                </a:solidFill>
                <a:ea typeface="Calibri" pitchFamily="34" charset="0"/>
                <a:cs typeface="Times New Roman" pitchFamily="18" charset="0"/>
              </a:rPr>
              <a:t>Community </a:t>
            </a:r>
          </a:p>
          <a:p>
            <a:pPr marL="57150" indent="-57150" eaLnBrk="0" hangingPunct="0">
              <a:buFont typeface="Arial" panose="020B0604020202020204" pitchFamily="34" charset="0"/>
              <a:buChar char="•"/>
              <a:tabLst>
                <a:tab pos="971550" algn="r"/>
              </a:tabLst>
              <a:defRPr/>
            </a:pPr>
            <a:r>
              <a:rPr lang="en-US" sz="1000" b="1" dirty="0">
                <a:solidFill>
                  <a:srgbClr val="000000"/>
                </a:solidFill>
                <a:ea typeface="Calibri" pitchFamily="34" charset="0"/>
                <a:cs typeface="Times New Roman" pitchFamily="18" charset="0"/>
              </a:rPr>
              <a:t>Agency</a:t>
            </a:r>
            <a:endParaRPr lang="en-US" sz="1000" b="1" dirty="0">
              <a:ea typeface="Calibri" pitchFamily="34" charset="0"/>
              <a:cs typeface="Times New Roman" pitchFamily="18" charset="0"/>
            </a:endParaRPr>
          </a:p>
        </p:txBody>
      </p:sp>
      <p:grpSp>
        <p:nvGrpSpPr>
          <p:cNvPr id="39" name="Group 38">
            <a:extLst>
              <a:ext uri="{FF2B5EF4-FFF2-40B4-BE49-F238E27FC236}">
                <a16:creationId xmlns:a16="http://schemas.microsoft.com/office/drawing/2014/main" id="{5B70A029-61F9-4347-BD5A-75B474F27769}"/>
              </a:ext>
            </a:extLst>
          </p:cNvPr>
          <p:cNvGrpSpPr/>
          <p:nvPr/>
        </p:nvGrpSpPr>
        <p:grpSpPr>
          <a:xfrm>
            <a:off x="223651" y="122198"/>
            <a:ext cx="1986149" cy="859882"/>
            <a:chOff x="223651" y="122198"/>
            <a:chExt cx="1986149" cy="859882"/>
          </a:xfrm>
        </p:grpSpPr>
        <p:sp>
          <p:nvSpPr>
            <p:cNvPr id="171" name="Freeform 36"/>
            <p:cNvSpPr>
              <a:spLocks/>
            </p:cNvSpPr>
            <p:nvPr/>
          </p:nvSpPr>
          <p:spPr bwMode="auto">
            <a:xfrm>
              <a:off x="223651" y="551189"/>
              <a:ext cx="1986149" cy="1901"/>
            </a:xfrm>
            <a:custGeom>
              <a:avLst/>
              <a:gdLst>
                <a:gd name="T0" fmla="*/ 0 w 5025"/>
                <a:gd name="T1" fmla="*/ 0 h 4"/>
                <a:gd name="T2" fmla="*/ 941889 w 5025"/>
                <a:gd name="T3" fmla="*/ 0 h 4"/>
                <a:gd name="T4" fmla="*/ 941889 w 5025"/>
                <a:gd name="T5" fmla="*/ 0 h 4"/>
                <a:gd name="T6" fmla="*/ 941889 w 5025"/>
                <a:gd name="T7" fmla="*/ 0 h 4"/>
                <a:gd name="T8" fmla="*/ 1986149 w 5025"/>
                <a:gd name="T9" fmla="*/ 1628 h 4"/>
                <a:gd name="T10" fmla="*/ 0 60000 65536"/>
                <a:gd name="T11" fmla="*/ 0 60000 65536"/>
                <a:gd name="T12" fmla="*/ 0 60000 65536"/>
                <a:gd name="T13" fmla="*/ 0 60000 65536"/>
                <a:gd name="T14" fmla="*/ 0 60000 65536"/>
                <a:gd name="T15" fmla="*/ 0 w 5025"/>
                <a:gd name="T16" fmla="*/ 0 h 4"/>
                <a:gd name="T17" fmla="*/ 5025 w 5025"/>
                <a:gd name="T18" fmla="*/ 4 h 4"/>
              </a:gdLst>
              <a:ahLst/>
              <a:cxnLst>
                <a:cxn ang="T10">
                  <a:pos x="T0" y="T1"/>
                </a:cxn>
                <a:cxn ang="T11">
                  <a:pos x="T2" y="T3"/>
                </a:cxn>
                <a:cxn ang="T12">
                  <a:pos x="T4" y="T5"/>
                </a:cxn>
                <a:cxn ang="T13">
                  <a:pos x="T6" y="T7"/>
                </a:cxn>
                <a:cxn ang="T14">
                  <a:pos x="T8" y="T9"/>
                </a:cxn>
              </a:cxnLst>
              <a:rect l="T15" t="T16" r="T17" b="T18"/>
              <a:pathLst>
                <a:path w="5025" h="4">
                  <a:moveTo>
                    <a:pt x="0" y="0"/>
                  </a:moveTo>
                  <a:lnTo>
                    <a:pt x="2383" y="0"/>
                  </a:lnTo>
                  <a:cubicBezTo>
                    <a:pt x="2383" y="0"/>
                    <a:pt x="2383" y="0"/>
                    <a:pt x="2383" y="0"/>
                  </a:cubicBezTo>
                  <a:lnTo>
                    <a:pt x="5025" y="4"/>
                  </a:lnTo>
                </a:path>
              </a:pathLst>
            </a:custGeom>
            <a:noFill/>
            <a:ln w="387350" cap="rnd">
              <a:solidFill>
                <a:srgbClr val="336699"/>
              </a:solidFill>
              <a:round/>
              <a:headEnd/>
              <a:tailEnd/>
            </a:ln>
          </p:spPr>
          <p:txBody>
            <a:bodyPr/>
            <a:lstStyle/>
            <a:p>
              <a:pPr>
                <a:defRPr/>
              </a:pPr>
              <a:endParaRPr lang="en-US" sz="1000" dirty="0"/>
            </a:p>
          </p:txBody>
        </p:sp>
        <p:sp>
          <p:nvSpPr>
            <p:cNvPr id="172" name="Oval 32"/>
            <p:cNvSpPr>
              <a:spLocks noChangeArrowheads="1"/>
            </p:cNvSpPr>
            <p:nvPr/>
          </p:nvSpPr>
          <p:spPr bwMode="auto">
            <a:xfrm>
              <a:off x="366882" y="122198"/>
              <a:ext cx="1699687" cy="859882"/>
            </a:xfrm>
            <a:prstGeom prst="ellipse">
              <a:avLst/>
            </a:prstGeom>
            <a:solidFill>
              <a:schemeClr val="bg1"/>
            </a:solidFill>
            <a:ln w="33338" cap="rnd">
              <a:solidFill>
                <a:srgbClr val="336699"/>
              </a:solidFill>
              <a:round/>
              <a:headEnd/>
              <a:tailEnd/>
            </a:ln>
          </p:spPr>
          <p:txBody>
            <a:bodyPr wrap="none" lIns="0" tIns="0" rIns="0" bIns="27432"/>
            <a:lstStyle/>
            <a:p>
              <a:pPr algn="ctr">
                <a:defRPr/>
              </a:pPr>
              <a:r>
                <a:rPr lang="en-US" sz="1400" b="1" dirty="0"/>
                <a:t>OREGON’S</a:t>
              </a:r>
            </a:p>
            <a:p>
              <a:pPr algn="ctr">
                <a:defRPr/>
              </a:pPr>
              <a:r>
                <a:rPr lang="en-US" sz="1400" b="1" dirty="0"/>
                <a:t>JUVENILE JUSTICE</a:t>
              </a:r>
            </a:p>
            <a:p>
              <a:pPr algn="ctr">
                <a:defRPr/>
              </a:pPr>
              <a:r>
                <a:rPr lang="en-US" sz="1400" b="1" dirty="0"/>
                <a:t>SYSTEM</a:t>
              </a:r>
              <a:endParaRPr lang="en-US" sz="1000" b="1" dirty="0"/>
            </a:p>
          </p:txBody>
        </p:sp>
      </p:grpSp>
      <p:sp>
        <p:nvSpPr>
          <p:cNvPr id="9" name="AutoShape 40"/>
          <p:cNvSpPr>
            <a:spLocks noChangeArrowheads="1"/>
          </p:cNvSpPr>
          <p:nvPr/>
        </p:nvSpPr>
        <p:spPr bwMode="auto">
          <a:xfrm>
            <a:off x="8001000" y="2337142"/>
            <a:ext cx="1088136" cy="1384933"/>
          </a:xfrm>
          <a:prstGeom prst="roundRect">
            <a:avLst>
              <a:gd name="adj" fmla="val 16667"/>
            </a:avLst>
          </a:prstGeom>
          <a:ln w="9525">
            <a:prstDash val="solid"/>
            <a:headEnd/>
            <a:tailEnd/>
          </a:ln>
        </p:spPr>
        <p:style>
          <a:lnRef idx="2">
            <a:schemeClr val="accent3"/>
          </a:lnRef>
          <a:fillRef idx="1">
            <a:schemeClr val="lt1"/>
          </a:fillRef>
          <a:effectRef idx="0">
            <a:schemeClr val="accent3"/>
          </a:effectRef>
          <a:fontRef idx="minor">
            <a:schemeClr val="dk1"/>
          </a:fontRef>
        </p:style>
        <p:txBody>
          <a:bodyPr lIns="0" tIns="0" rIns="0" bIns="0"/>
          <a:lstStyle/>
          <a:p>
            <a:pPr algn="ctr">
              <a:tabLst>
                <a:tab pos="1028700" algn="r"/>
              </a:tabLst>
              <a:defRPr/>
            </a:pPr>
            <a:r>
              <a:rPr lang="en-US" sz="1000" b="1" dirty="0">
                <a:solidFill>
                  <a:srgbClr val="000000"/>
                </a:solidFill>
                <a:ea typeface="Calibri" pitchFamily="34" charset="0"/>
                <a:cs typeface="Times New Roman" pitchFamily="18" charset="0"/>
              </a:rPr>
              <a:t>OYA </a:t>
            </a:r>
            <a:r>
              <a:rPr lang="en-US" sz="1000" b="1" dirty="0">
                <a:solidFill>
                  <a:schemeClr val="tx1"/>
                </a:solidFill>
                <a:ea typeface="Calibri" pitchFamily="34" charset="0"/>
                <a:cs typeface="Times New Roman" pitchFamily="18" charset="0"/>
              </a:rPr>
              <a:t>PAROLE</a:t>
            </a:r>
          </a:p>
          <a:p>
            <a:pPr algn="ctr">
              <a:tabLst>
                <a:tab pos="1028700" algn="r"/>
              </a:tabLst>
              <a:defRPr/>
            </a:pPr>
            <a:endParaRPr lang="en-US" sz="1000" b="1" dirty="0">
              <a:solidFill>
                <a:schemeClr val="tx1"/>
              </a:solidFill>
              <a:ea typeface="Calibri" pitchFamily="34" charset="0"/>
              <a:cs typeface="Times New Roman" pitchFamily="18" charset="0"/>
            </a:endParaRPr>
          </a:p>
          <a:p>
            <a:pPr marL="115888" indent="-115888">
              <a:buFont typeface="Arial" panose="020B0604020202020204" pitchFamily="34" charset="0"/>
              <a:buChar char="•"/>
              <a:tabLst>
                <a:tab pos="1028700" algn="r"/>
              </a:tabLst>
              <a:defRPr/>
            </a:pPr>
            <a:r>
              <a:rPr lang="en-US" sz="1000" b="1" dirty="0">
                <a:solidFill>
                  <a:schemeClr val="tx1"/>
                </a:solidFill>
                <a:ea typeface="Calibri" pitchFamily="34" charset="0"/>
                <a:cs typeface="Times New Roman" pitchFamily="18" charset="0"/>
              </a:rPr>
              <a:t>Foster Care</a:t>
            </a:r>
          </a:p>
          <a:p>
            <a:pPr marL="115888" indent="-115888">
              <a:buFont typeface="Arial" panose="020B0604020202020204" pitchFamily="34" charset="0"/>
              <a:buChar char="•"/>
              <a:tabLst>
                <a:tab pos="1028700" algn="r"/>
              </a:tabLst>
              <a:defRPr/>
            </a:pPr>
            <a:r>
              <a:rPr lang="en-US" sz="1000" b="1" dirty="0">
                <a:solidFill>
                  <a:schemeClr val="tx1"/>
                </a:solidFill>
                <a:ea typeface="Calibri" pitchFamily="34" charset="0"/>
                <a:cs typeface="Times New Roman" pitchFamily="18" charset="0"/>
              </a:rPr>
              <a:t>Residential Treatment</a:t>
            </a:r>
          </a:p>
          <a:p>
            <a:pPr marL="115888" indent="-115888">
              <a:buFont typeface="Arial" panose="020B0604020202020204" pitchFamily="34" charset="0"/>
              <a:buChar char="•"/>
              <a:tabLst>
                <a:tab pos="1028700" algn="r"/>
              </a:tabLst>
              <a:defRPr/>
            </a:pPr>
            <a:r>
              <a:rPr lang="en-US" sz="1000" b="1" dirty="0">
                <a:solidFill>
                  <a:schemeClr val="tx1"/>
                </a:solidFill>
                <a:ea typeface="Calibri" pitchFamily="34" charset="0"/>
                <a:cs typeface="Times New Roman" pitchFamily="18" charset="0"/>
              </a:rPr>
              <a:t>Independent Living</a:t>
            </a:r>
          </a:p>
          <a:p>
            <a:pPr marL="115888" indent="-115888">
              <a:buFont typeface="Arial" panose="020B0604020202020204" pitchFamily="34" charset="0"/>
              <a:buChar char="•"/>
              <a:tabLst>
                <a:tab pos="1028700" algn="r"/>
              </a:tabLst>
              <a:defRPr/>
            </a:pPr>
            <a:r>
              <a:rPr lang="en-US" sz="1000" b="1" dirty="0">
                <a:solidFill>
                  <a:schemeClr val="tx1"/>
                </a:solidFill>
                <a:ea typeface="Calibri" pitchFamily="34" charset="0"/>
                <a:cs typeface="Times New Roman" pitchFamily="18" charset="0"/>
              </a:rPr>
              <a:t>Home</a:t>
            </a:r>
          </a:p>
        </p:txBody>
      </p:sp>
      <p:sp>
        <p:nvSpPr>
          <p:cNvPr id="13360" name="AutoShape 25"/>
          <p:cNvSpPr>
            <a:spLocks noChangeArrowheads="1"/>
          </p:cNvSpPr>
          <p:nvPr/>
        </p:nvSpPr>
        <p:spPr bwMode="auto">
          <a:xfrm>
            <a:off x="6753435" y="3276600"/>
            <a:ext cx="1088136" cy="1384933"/>
          </a:xfrm>
          <a:prstGeom prst="flowChartAlternateProcess">
            <a:avLst/>
          </a:prstGeom>
          <a:solidFill>
            <a:schemeClr val="bg1"/>
          </a:solidFill>
          <a:ln w="0">
            <a:solidFill>
              <a:schemeClr val="accent2"/>
            </a:solidFill>
            <a:miter lim="800000"/>
            <a:headEnd/>
            <a:tailEnd/>
          </a:ln>
        </p:spPr>
        <p:txBody>
          <a:bodyPr lIns="0" tIns="0" rIns="0" bIns="0"/>
          <a:lstStyle/>
          <a:p>
            <a:pPr algn="ctr"/>
            <a:r>
              <a:rPr lang="en-US" sz="1000" b="1" dirty="0">
                <a:ea typeface="Calibri" pitchFamily="34" charset="0"/>
                <a:cs typeface="Times New Roman" pitchFamily="18" charset="0"/>
              </a:rPr>
              <a:t>OYA CLOSE CUSTODY</a:t>
            </a:r>
          </a:p>
          <a:p>
            <a:pPr algn="ctr"/>
            <a:endParaRPr lang="en-US" sz="1000" b="1" dirty="0">
              <a:ea typeface="Calibri" pitchFamily="34" charset="0"/>
              <a:cs typeface="Times New Roman" pitchFamily="18" charset="0"/>
            </a:endParaRPr>
          </a:p>
          <a:p>
            <a:pPr marL="115888" indent="-115888">
              <a:buFont typeface="Arial" panose="020B0604020202020204" pitchFamily="34" charset="0"/>
              <a:buChar char="•"/>
            </a:pPr>
            <a:r>
              <a:rPr lang="en-US" sz="1000" b="1" dirty="0">
                <a:ea typeface="Calibri" pitchFamily="34" charset="0"/>
                <a:cs typeface="Times New Roman" pitchFamily="18" charset="0"/>
              </a:rPr>
              <a:t>Youth Correctional Facilities</a:t>
            </a:r>
          </a:p>
          <a:p>
            <a:pPr marL="115888" indent="-115888">
              <a:buFont typeface="Arial" panose="020B0604020202020204" pitchFamily="34" charset="0"/>
              <a:buChar char="•"/>
            </a:pPr>
            <a:r>
              <a:rPr lang="en-US" sz="1000" b="1" dirty="0">
                <a:ea typeface="Calibri" pitchFamily="34" charset="0"/>
                <a:cs typeface="Times New Roman" pitchFamily="18" charset="0"/>
              </a:rPr>
              <a:t>Transition Programs</a:t>
            </a:r>
          </a:p>
        </p:txBody>
      </p:sp>
      <p:sp>
        <p:nvSpPr>
          <p:cNvPr id="6194" name="AutoShape 41"/>
          <p:cNvSpPr>
            <a:spLocks noChangeArrowheads="1"/>
          </p:cNvSpPr>
          <p:nvPr/>
        </p:nvSpPr>
        <p:spPr bwMode="auto">
          <a:xfrm>
            <a:off x="6753435" y="1542283"/>
            <a:ext cx="1088136" cy="972317"/>
          </a:xfrm>
          <a:prstGeom prst="roundRect">
            <a:avLst>
              <a:gd name="adj" fmla="val 16667"/>
            </a:avLst>
          </a:prstGeom>
          <a:solidFill>
            <a:schemeClr val="bg1"/>
          </a:solidFill>
          <a:ln w="0">
            <a:solidFill>
              <a:schemeClr val="accent4"/>
            </a:solidFill>
            <a:round/>
            <a:headEnd/>
            <a:tailEnd/>
          </a:ln>
        </p:spPr>
        <p:txBody>
          <a:bodyPr lIns="0" tIns="0" rIns="0" bIns="0" anchor="ctr"/>
          <a:lstStyle/>
          <a:p>
            <a:pPr algn="ctr">
              <a:defRPr/>
            </a:pPr>
            <a:r>
              <a:rPr lang="en-US" sz="1000" b="1" dirty="0">
                <a:solidFill>
                  <a:srgbClr val="000000"/>
                </a:solidFill>
                <a:ea typeface="Calibri" pitchFamily="34" charset="0"/>
                <a:cs typeface="Times New Roman" pitchFamily="18" charset="0"/>
              </a:rPr>
              <a:t>OYA PROBATION</a:t>
            </a:r>
          </a:p>
          <a:p>
            <a:pPr algn="ctr">
              <a:defRPr/>
            </a:pPr>
            <a:endParaRPr lang="en-US" sz="1000" b="1" dirty="0">
              <a:solidFill>
                <a:srgbClr val="000000"/>
              </a:solidFill>
              <a:ea typeface="Calibri" pitchFamily="34" charset="0"/>
              <a:cs typeface="Times New Roman" pitchFamily="18" charset="0"/>
            </a:endParaRPr>
          </a:p>
          <a:p>
            <a:pPr marL="115888" indent="-115888">
              <a:buFont typeface="Arial" panose="020B0604020202020204" pitchFamily="34" charset="0"/>
              <a:buChar char="•"/>
              <a:defRPr/>
            </a:pPr>
            <a:r>
              <a:rPr lang="en-US" sz="1000" b="1" dirty="0">
                <a:solidFill>
                  <a:srgbClr val="000000"/>
                </a:solidFill>
                <a:ea typeface="Calibri" pitchFamily="34" charset="0"/>
                <a:cs typeface="Times New Roman" pitchFamily="18" charset="0"/>
              </a:rPr>
              <a:t>Foster Care</a:t>
            </a:r>
          </a:p>
          <a:p>
            <a:pPr marL="115888" indent="-115888">
              <a:buFont typeface="Arial" panose="020B0604020202020204" pitchFamily="34" charset="0"/>
              <a:buChar char="•"/>
              <a:defRPr/>
            </a:pPr>
            <a:r>
              <a:rPr lang="en-US" sz="1000" b="1" dirty="0">
                <a:solidFill>
                  <a:srgbClr val="000000"/>
                </a:solidFill>
                <a:ea typeface="Calibri" pitchFamily="34" charset="0"/>
                <a:cs typeface="Times New Roman" pitchFamily="18" charset="0"/>
              </a:rPr>
              <a:t>Residential Treatment</a:t>
            </a:r>
            <a:endParaRPr lang="en-US" sz="1000" dirty="0">
              <a:ea typeface="Calibri" pitchFamily="34" charset="0"/>
              <a:cs typeface="Times New Roman" pitchFamily="18" charset="0"/>
            </a:endParaRPr>
          </a:p>
        </p:txBody>
      </p:sp>
      <p:sp>
        <p:nvSpPr>
          <p:cNvPr id="62" name="AutoShape 40"/>
          <p:cNvSpPr>
            <a:spLocks noChangeArrowheads="1"/>
          </p:cNvSpPr>
          <p:nvPr/>
        </p:nvSpPr>
        <p:spPr bwMode="auto">
          <a:xfrm>
            <a:off x="8180962" y="5893179"/>
            <a:ext cx="847726" cy="896515"/>
          </a:xfrm>
          <a:prstGeom prst="roundRect">
            <a:avLst>
              <a:gd name="adj" fmla="val 16667"/>
            </a:avLst>
          </a:prstGeom>
          <a:solidFill>
            <a:schemeClr val="tx2">
              <a:lumMod val="20000"/>
              <a:lumOff val="80000"/>
            </a:schemeClr>
          </a:solidFill>
          <a:ln w="9525">
            <a:solidFill>
              <a:schemeClr val="tx1"/>
            </a:solidFill>
            <a:prstDash val="solid"/>
            <a:headEnd/>
            <a:tailEnd/>
          </a:ln>
        </p:spPr>
        <p:style>
          <a:lnRef idx="2">
            <a:schemeClr val="accent3"/>
          </a:lnRef>
          <a:fillRef idx="1">
            <a:schemeClr val="lt1"/>
          </a:fillRef>
          <a:effectRef idx="0">
            <a:schemeClr val="accent3"/>
          </a:effectRef>
          <a:fontRef idx="minor">
            <a:schemeClr val="dk1"/>
          </a:fontRef>
        </p:style>
        <p:txBody>
          <a:bodyPr lIns="0" tIns="0" rIns="0" bIns="0"/>
          <a:lstStyle/>
          <a:p>
            <a:pPr algn="ctr">
              <a:tabLst>
                <a:tab pos="1028700" algn="r"/>
              </a:tabLst>
              <a:defRPr/>
            </a:pPr>
            <a:r>
              <a:rPr lang="en-US" sz="1000" b="1" dirty="0">
                <a:solidFill>
                  <a:schemeClr val="tx1"/>
                </a:solidFill>
                <a:ea typeface="Calibri" pitchFamily="34" charset="0"/>
                <a:cs typeface="Times New Roman" pitchFamily="18" charset="0"/>
              </a:rPr>
              <a:t>DOC Facility</a:t>
            </a:r>
          </a:p>
          <a:p>
            <a:pPr algn="ctr">
              <a:tabLst>
                <a:tab pos="1028700" algn="r"/>
              </a:tabLst>
              <a:defRPr/>
            </a:pPr>
            <a:endParaRPr lang="en-US" sz="1000" b="1" dirty="0">
              <a:solidFill>
                <a:schemeClr val="tx1"/>
              </a:solidFill>
              <a:ea typeface="Calibri" pitchFamily="34" charset="0"/>
              <a:cs typeface="Times New Roman" pitchFamily="18" charset="0"/>
            </a:endParaRPr>
          </a:p>
          <a:p>
            <a:pPr algn="ctr">
              <a:tabLst>
                <a:tab pos="1028700" algn="r"/>
              </a:tabLst>
              <a:defRPr/>
            </a:pPr>
            <a:r>
              <a:rPr lang="en-US" sz="1000" b="1" dirty="0">
                <a:solidFill>
                  <a:schemeClr val="tx1"/>
                </a:solidFill>
                <a:ea typeface="Calibri" pitchFamily="34" charset="0"/>
                <a:cs typeface="Times New Roman" pitchFamily="18" charset="0"/>
              </a:rPr>
              <a:t>Community Corrections Supervision</a:t>
            </a:r>
          </a:p>
          <a:p>
            <a:pPr eaLnBrk="0" hangingPunct="0">
              <a:tabLst>
                <a:tab pos="1028700" algn="r"/>
              </a:tabLst>
              <a:defRPr/>
            </a:pPr>
            <a:endParaRPr lang="en-US" sz="1000" dirty="0">
              <a:ea typeface="Calibri" pitchFamily="34" charset="0"/>
              <a:cs typeface="Times New Roman" pitchFamily="18" charset="0"/>
            </a:endParaRPr>
          </a:p>
        </p:txBody>
      </p:sp>
      <p:cxnSp>
        <p:nvCxnSpPr>
          <p:cNvPr id="106" name="AutoShape 6"/>
          <p:cNvCxnSpPr>
            <a:cxnSpLocks noChangeShapeType="1"/>
            <a:stCxn id="13327" idx="3"/>
          </p:cNvCxnSpPr>
          <p:nvPr/>
        </p:nvCxnSpPr>
        <p:spPr bwMode="auto">
          <a:xfrm flipV="1">
            <a:off x="6462691" y="4673692"/>
            <a:ext cx="623909" cy="1667746"/>
          </a:xfrm>
          <a:prstGeom prst="bentConnector2">
            <a:avLst/>
          </a:prstGeom>
          <a:noFill/>
          <a:ln w="12700">
            <a:solidFill>
              <a:schemeClr val="accent1"/>
            </a:solidFill>
            <a:miter lim="800000"/>
            <a:headEnd type="none"/>
            <a:tailEnd type="triangle" w="med" len="sm"/>
          </a:ln>
        </p:spPr>
      </p:cxnSp>
      <p:sp>
        <p:nvSpPr>
          <p:cNvPr id="85" name="AutoShape 52">
            <a:extLst>
              <a:ext uri="{FF2B5EF4-FFF2-40B4-BE49-F238E27FC236}">
                <a16:creationId xmlns:a16="http://schemas.microsoft.com/office/drawing/2014/main" id="{CF734E7E-4C29-4762-89C8-57B270E78B46}"/>
              </a:ext>
            </a:extLst>
          </p:cNvPr>
          <p:cNvSpPr>
            <a:spLocks noChangeArrowheads="1"/>
          </p:cNvSpPr>
          <p:nvPr/>
        </p:nvSpPr>
        <p:spPr bwMode="auto">
          <a:xfrm>
            <a:off x="3923278" y="3330748"/>
            <a:ext cx="844212" cy="504922"/>
          </a:xfrm>
          <a:prstGeom prst="roundRect">
            <a:avLst>
              <a:gd name="adj" fmla="val 16667"/>
            </a:avLst>
          </a:prstGeom>
          <a:solidFill>
            <a:schemeClr val="accent6">
              <a:lumMod val="40000"/>
              <a:lumOff val="60000"/>
            </a:schemeClr>
          </a:solidFill>
          <a:ln w="9525">
            <a:solidFill>
              <a:schemeClr val="accent1"/>
            </a:solidFill>
            <a:prstDash val="solid"/>
            <a:headEnd/>
            <a:tailEnd/>
          </a:ln>
        </p:spPr>
        <p:style>
          <a:lnRef idx="2">
            <a:schemeClr val="accent6"/>
          </a:lnRef>
          <a:fillRef idx="1">
            <a:schemeClr val="lt1"/>
          </a:fillRef>
          <a:effectRef idx="0">
            <a:schemeClr val="accent6"/>
          </a:effectRef>
          <a:fontRef idx="minor">
            <a:schemeClr val="dk1"/>
          </a:fontRef>
        </p:style>
        <p:txBody>
          <a:bodyPr lIns="0" tIns="0" rIns="0" bIns="0" anchor="ctr"/>
          <a:lstStyle/>
          <a:p>
            <a:pPr algn="ctr">
              <a:spcAft>
                <a:spcPts val="100"/>
              </a:spcAft>
              <a:defRPr/>
            </a:pPr>
            <a:r>
              <a:rPr lang="en-US" sz="1000" b="1" dirty="0">
                <a:solidFill>
                  <a:srgbClr val="000000"/>
                </a:solidFill>
                <a:ea typeface="Calibri" pitchFamily="34" charset="0"/>
                <a:cs typeface="Times New Roman" pitchFamily="18" charset="0"/>
              </a:rPr>
              <a:t>ADJUDICATED DELINQUENT</a:t>
            </a:r>
            <a:endParaRPr lang="en-US" sz="1000" dirty="0">
              <a:ea typeface="Calibri" pitchFamily="34" charset="0"/>
              <a:cs typeface="Times New Roman" pitchFamily="18" charset="0"/>
            </a:endParaRPr>
          </a:p>
        </p:txBody>
      </p:sp>
      <p:sp>
        <p:nvSpPr>
          <p:cNvPr id="86" name="AutoShape 19">
            <a:extLst>
              <a:ext uri="{FF2B5EF4-FFF2-40B4-BE49-F238E27FC236}">
                <a16:creationId xmlns:a16="http://schemas.microsoft.com/office/drawing/2014/main" id="{0A7BA814-12D1-4BD6-8099-FAFC5AF3A609}"/>
              </a:ext>
            </a:extLst>
          </p:cNvPr>
          <p:cNvSpPr>
            <a:spLocks noChangeArrowheads="1"/>
          </p:cNvSpPr>
          <p:nvPr/>
        </p:nvSpPr>
        <p:spPr bwMode="auto">
          <a:xfrm>
            <a:off x="5251224" y="2845621"/>
            <a:ext cx="1021556" cy="497373"/>
          </a:xfrm>
          <a:prstGeom prst="flowChartAlternateProcess">
            <a:avLst/>
          </a:prstGeom>
          <a:solidFill>
            <a:schemeClr val="accent6">
              <a:lumMod val="20000"/>
              <a:lumOff val="80000"/>
            </a:schemeClr>
          </a:solidFill>
          <a:ln w="0">
            <a:solidFill>
              <a:schemeClr val="accent6">
                <a:lumMod val="75000"/>
              </a:schemeClr>
            </a:solidFill>
            <a:miter lim="800000"/>
            <a:headEnd/>
            <a:tailEnd/>
          </a:ln>
        </p:spPr>
        <p:txBody>
          <a:bodyPr lIns="0" tIns="0" rIns="0" bIns="0" anchor="ctr"/>
          <a:lstStyle/>
          <a:p>
            <a:pPr algn="ctr">
              <a:tabLst>
                <a:tab pos="914400" algn="r"/>
              </a:tabLst>
              <a:defRPr/>
            </a:pPr>
            <a:endParaRPr lang="en-US" sz="1000" b="1" dirty="0">
              <a:solidFill>
                <a:srgbClr val="000000"/>
              </a:solidFill>
              <a:ea typeface="Calibri" pitchFamily="34" charset="0"/>
              <a:cs typeface="Times New Roman" pitchFamily="18" charset="0"/>
            </a:endParaRPr>
          </a:p>
          <a:p>
            <a:pPr algn="ctr">
              <a:tabLst>
                <a:tab pos="914400" algn="r"/>
              </a:tabLst>
              <a:defRPr/>
            </a:pPr>
            <a:endParaRPr lang="en-US" sz="1000" b="1" dirty="0">
              <a:solidFill>
                <a:srgbClr val="000000"/>
              </a:solidFill>
              <a:ea typeface="Calibri" pitchFamily="34" charset="0"/>
              <a:cs typeface="Times New Roman" pitchFamily="18" charset="0"/>
            </a:endParaRPr>
          </a:p>
          <a:p>
            <a:pPr algn="ctr">
              <a:tabLst>
                <a:tab pos="914400" algn="r"/>
              </a:tabLst>
              <a:defRPr/>
            </a:pPr>
            <a:r>
              <a:rPr lang="en-US" sz="1000" b="1" dirty="0">
                <a:solidFill>
                  <a:srgbClr val="000000"/>
                </a:solidFill>
                <a:ea typeface="Calibri" pitchFamily="34" charset="0"/>
                <a:cs typeface="Times New Roman" pitchFamily="18" charset="0"/>
              </a:rPr>
              <a:t>UNSUCCESSFUL IN COMMUNITY</a:t>
            </a:r>
          </a:p>
          <a:p>
            <a:pPr algn="ctr">
              <a:tabLst>
                <a:tab pos="914400" algn="r"/>
              </a:tabLst>
              <a:defRPr/>
            </a:pPr>
            <a:endParaRPr lang="en-US" sz="1000" b="1" dirty="0">
              <a:solidFill>
                <a:srgbClr val="000000"/>
              </a:solidFill>
              <a:ea typeface="Calibri" pitchFamily="34" charset="0"/>
              <a:cs typeface="Times New Roman" pitchFamily="18" charset="0"/>
            </a:endParaRPr>
          </a:p>
          <a:p>
            <a:pPr>
              <a:tabLst>
                <a:tab pos="914400" algn="r"/>
              </a:tabLst>
              <a:defRPr/>
            </a:pPr>
            <a:r>
              <a:rPr lang="en-US" sz="1000" dirty="0">
                <a:solidFill>
                  <a:srgbClr val="000000"/>
                </a:solidFill>
                <a:ea typeface="Calibri" pitchFamily="34" charset="0"/>
                <a:cs typeface="Times New Roman" pitchFamily="18" charset="0"/>
              </a:rPr>
              <a:t>    </a:t>
            </a:r>
            <a:endParaRPr lang="en-US" sz="1000" dirty="0">
              <a:ea typeface="Calibri" pitchFamily="34" charset="0"/>
              <a:cs typeface="Times New Roman" pitchFamily="18" charset="0"/>
            </a:endParaRPr>
          </a:p>
        </p:txBody>
      </p:sp>
      <p:sp>
        <p:nvSpPr>
          <p:cNvPr id="87" name="AutoShape 20">
            <a:extLst>
              <a:ext uri="{FF2B5EF4-FFF2-40B4-BE49-F238E27FC236}">
                <a16:creationId xmlns:a16="http://schemas.microsoft.com/office/drawing/2014/main" id="{9034E4FB-9802-4C71-9623-FDAE7AF289F4}"/>
              </a:ext>
            </a:extLst>
          </p:cNvPr>
          <p:cNvSpPr>
            <a:spLocks noChangeArrowheads="1"/>
          </p:cNvSpPr>
          <p:nvPr/>
        </p:nvSpPr>
        <p:spPr bwMode="auto">
          <a:xfrm>
            <a:off x="6776803" y="762000"/>
            <a:ext cx="1041400" cy="457200"/>
          </a:xfrm>
          <a:prstGeom prst="flowChartAlternateProcess">
            <a:avLst/>
          </a:prstGeom>
          <a:solidFill>
            <a:schemeClr val="accent6">
              <a:lumMod val="20000"/>
              <a:lumOff val="80000"/>
            </a:schemeClr>
          </a:solidFill>
          <a:ln w="0">
            <a:solidFill>
              <a:schemeClr val="accent6">
                <a:lumMod val="75000"/>
              </a:schemeClr>
            </a:solidFill>
            <a:miter lim="800000"/>
            <a:headEnd/>
            <a:tailEnd/>
          </a:ln>
        </p:spPr>
        <p:txBody>
          <a:bodyPr lIns="0" tIns="0" rIns="0" bIns="0" anchor="ctr"/>
          <a:lstStyle/>
          <a:p>
            <a:pPr algn="ctr">
              <a:tabLst>
                <a:tab pos="914400" algn="r"/>
              </a:tabLst>
              <a:defRPr/>
            </a:pPr>
            <a:r>
              <a:rPr lang="en-US" sz="1000" b="1" dirty="0">
                <a:solidFill>
                  <a:srgbClr val="000000"/>
                </a:solidFill>
                <a:ea typeface="Calibri" pitchFamily="34" charset="0"/>
                <a:cs typeface="Times New Roman" pitchFamily="18" charset="0"/>
              </a:rPr>
              <a:t>SUCCESSFUL</a:t>
            </a:r>
            <a:endParaRPr lang="en-US" sz="1000" dirty="0">
              <a:ea typeface="Calibri" pitchFamily="34" charset="0"/>
              <a:cs typeface="Times New Roman" pitchFamily="18" charset="0"/>
            </a:endParaRPr>
          </a:p>
        </p:txBody>
      </p:sp>
      <p:sp>
        <p:nvSpPr>
          <p:cNvPr id="99" name="AutoShape 52">
            <a:extLst>
              <a:ext uri="{FF2B5EF4-FFF2-40B4-BE49-F238E27FC236}">
                <a16:creationId xmlns:a16="http://schemas.microsoft.com/office/drawing/2014/main" id="{91601B7E-4E05-4552-B66E-4D21E19E3E6A}"/>
              </a:ext>
            </a:extLst>
          </p:cNvPr>
          <p:cNvSpPr>
            <a:spLocks noChangeArrowheads="1"/>
          </p:cNvSpPr>
          <p:nvPr/>
        </p:nvSpPr>
        <p:spPr bwMode="auto">
          <a:xfrm>
            <a:off x="2611956" y="762000"/>
            <a:ext cx="1024128" cy="457200"/>
          </a:xfrm>
          <a:prstGeom prst="roundRect">
            <a:avLst>
              <a:gd name="adj" fmla="val 16667"/>
            </a:avLst>
          </a:prstGeom>
          <a:solidFill>
            <a:schemeClr val="accent6">
              <a:lumMod val="40000"/>
              <a:lumOff val="60000"/>
            </a:schemeClr>
          </a:solidFill>
          <a:ln w="9525">
            <a:solidFill>
              <a:schemeClr val="accent1"/>
            </a:solidFill>
            <a:prstDash val="solid"/>
            <a:headEnd/>
            <a:tailEnd/>
          </a:ln>
        </p:spPr>
        <p:style>
          <a:lnRef idx="2">
            <a:schemeClr val="accent6"/>
          </a:lnRef>
          <a:fillRef idx="1">
            <a:schemeClr val="lt1"/>
          </a:fillRef>
          <a:effectRef idx="0">
            <a:schemeClr val="accent6"/>
          </a:effectRef>
          <a:fontRef idx="minor">
            <a:schemeClr val="dk1"/>
          </a:fontRef>
        </p:style>
        <p:txBody>
          <a:bodyPr lIns="0" tIns="0" rIns="0" bIns="0" anchor="ctr"/>
          <a:lstStyle/>
          <a:p>
            <a:pPr algn="ctr">
              <a:spcAft>
                <a:spcPts val="100"/>
              </a:spcAft>
              <a:defRPr/>
            </a:pPr>
            <a:r>
              <a:rPr lang="en-US" sz="1000" b="1" dirty="0">
                <a:solidFill>
                  <a:srgbClr val="000000"/>
                </a:solidFill>
                <a:ea typeface="Calibri" pitchFamily="34" charset="0"/>
                <a:cs typeface="Times New Roman" pitchFamily="18" charset="0"/>
              </a:rPr>
              <a:t>SUCCESSFUL</a:t>
            </a:r>
            <a:endParaRPr lang="en-US" sz="1000" dirty="0">
              <a:ea typeface="Calibri" pitchFamily="34" charset="0"/>
              <a:cs typeface="Times New Roman" pitchFamily="18" charset="0"/>
            </a:endParaRPr>
          </a:p>
        </p:txBody>
      </p:sp>
      <p:cxnSp>
        <p:nvCxnSpPr>
          <p:cNvPr id="5" name="Straight Arrow Connector 4">
            <a:extLst>
              <a:ext uri="{FF2B5EF4-FFF2-40B4-BE49-F238E27FC236}">
                <a16:creationId xmlns:a16="http://schemas.microsoft.com/office/drawing/2014/main" id="{4238DE0A-C46D-4325-A5B3-A26AF14C7E33}"/>
              </a:ext>
            </a:extLst>
          </p:cNvPr>
          <p:cNvCxnSpPr>
            <a:cxnSpLocks/>
            <a:stCxn id="4131" idx="3"/>
            <a:endCxn id="4128" idx="1"/>
          </p:cNvCxnSpPr>
          <p:nvPr/>
        </p:nvCxnSpPr>
        <p:spPr>
          <a:xfrm>
            <a:off x="1183595" y="3029608"/>
            <a:ext cx="192024" cy="1"/>
          </a:xfrm>
          <a:prstGeom prst="straightConnector1">
            <a:avLst/>
          </a:prstGeom>
          <a:ln w="127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or: Elbow 6">
            <a:extLst>
              <a:ext uri="{FF2B5EF4-FFF2-40B4-BE49-F238E27FC236}">
                <a16:creationId xmlns:a16="http://schemas.microsoft.com/office/drawing/2014/main" id="{F8D27BFB-60F2-4DB0-9AB4-46E3CA46CA64}"/>
              </a:ext>
            </a:extLst>
          </p:cNvPr>
          <p:cNvCxnSpPr>
            <a:cxnSpLocks/>
            <a:stCxn id="4128" idx="3"/>
            <a:endCxn id="2103" idx="1"/>
          </p:cNvCxnSpPr>
          <p:nvPr/>
        </p:nvCxnSpPr>
        <p:spPr>
          <a:xfrm flipV="1">
            <a:off x="2205152" y="2467359"/>
            <a:ext cx="408090" cy="562250"/>
          </a:xfrm>
          <a:prstGeom prst="bentConnector3">
            <a:avLst/>
          </a:prstGeom>
          <a:ln w="127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nector: Elbow 9">
            <a:extLst>
              <a:ext uri="{FF2B5EF4-FFF2-40B4-BE49-F238E27FC236}">
                <a16:creationId xmlns:a16="http://schemas.microsoft.com/office/drawing/2014/main" id="{6E646AE9-393F-4ABF-B9A6-F2ACE7A6DD94}"/>
              </a:ext>
            </a:extLst>
          </p:cNvPr>
          <p:cNvCxnSpPr>
            <a:cxnSpLocks/>
            <a:stCxn id="4128" idx="3"/>
            <a:endCxn id="4" idx="1"/>
          </p:cNvCxnSpPr>
          <p:nvPr/>
        </p:nvCxnSpPr>
        <p:spPr>
          <a:xfrm>
            <a:off x="2205152" y="3029609"/>
            <a:ext cx="408090" cy="553600"/>
          </a:xfrm>
          <a:prstGeom prst="bentConnector3">
            <a:avLst>
              <a:gd name="adj1" fmla="val 50000"/>
            </a:avLst>
          </a:prstGeom>
          <a:ln w="127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ctor: Elbow 13">
            <a:extLst>
              <a:ext uri="{FF2B5EF4-FFF2-40B4-BE49-F238E27FC236}">
                <a16:creationId xmlns:a16="http://schemas.microsoft.com/office/drawing/2014/main" id="{547B9DA4-663B-4F2F-B8DB-14283ADB82D4}"/>
              </a:ext>
            </a:extLst>
          </p:cNvPr>
          <p:cNvCxnSpPr>
            <a:stCxn id="85" idx="0"/>
            <a:endCxn id="6162" idx="1"/>
          </p:cNvCxnSpPr>
          <p:nvPr/>
        </p:nvCxnSpPr>
        <p:spPr>
          <a:xfrm rot="5400000" flipH="1" flipV="1">
            <a:off x="4032095" y="2111619"/>
            <a:ext cx="1532419" cy="905840"/>
          </a:xfrm>
          <a:prstGeom prst="bentConnector2">
            <a:avLst/>
          </a:prstGeom>
          <a:ln w="127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nector: Elbow 15">
            <a:extLst>
              <a:ext uri="{FF2B5EF4-FFF2-40B4-BE49-F238E27FC236}">
                <a16:creationId xmlns:a16="http://schemas.microsoft.com/office/drawing/2014/main" id="{3F1556C5-C663-4C55-BBC1-3784E1835996}"/>
              </a:ext>
            </a:extLst>
          </p:cNvPr>
          <p:cNvCxnSpPr>
            <a:stCxn id="85" idx="2"/>
            <a:endCxn id="4104" idx="1"/>
          </p:cNvCxnSpPr>
          <p:nvPr/>
        </p:nvCxnSpPr>
        <p:spPr>
          <a:xfrm rot="16200000" flipH="1">
            <a:off x="4491900" y="3689154"/>
            <a:ext cx="521130" cy="814162"/>
          </a:xfrm>
          <a:prstGeom prst="bentConnector2">
            <a:avLst/>
          </a:prstGeom>
          <a:ln w="127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nector: Elbow 19">
            <a:extLst>
              <a:ext uri="{FF2B5EF4-FFF2-40B4-BE49-F238E27FC236}">
                <a16:creationId xmlns:a16="http://schemas.microsoft.com/office/drawing/2014/main" id="{155B0336-113F-4420-A57B-966346BA024D}"/>
              </a:ext>
            </a:extLst>
          </p:cNvPr>
          <p:cNvCxnSpPr>
            <a:cxnSpLocks/>
            <a:stCxn id="4104" idx="3"/>
            <a:endCxn id="6194" idx="1"/>
          </p:cNvCxnSpPr>
          <p:nvPr/>
        </p:nvCxnSpPr>
        <p:spPr>
          <a:xfrm flipV="1">
            <a:off x="6364459" y="2028442"/>
            <a:ext cx="388976" cy="2328358"/>
          </a:xfrm>
          <a:prstGeom prst="bentConnector3">
            <a:avLst>
              <a:gd name="adj1" fmla="val 50000"/>
            </a:avLst>
          </a:prstGeom>
          <a:ln w="127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1345E409-27C4-414D-8FDE-6885B64CFFE1}"/>
              </a:ext>
            </a:extLst>
          </p:cNvPr>
          <p:cNvCxnSpPr>
            <a:cxnSpLocks/>
            <a:stCxn id="4" idx="3"/>
            <a:endCxn id="85" idx="1"/>
          </p:cNvCxnSpPr>
          <p:nvPr/>
        </p:nvCxnSpPr>
        <p:spPr>
          <a:xfrm>
            <a:off x="3634798" y="3583209"/>
            <a:ext cx="288480" cy="0"/>
          </a:xfrm>
          <a:prstGeom prst="straightConnector1">
            <a:avLst/>
          </a:prstGeom>
          <a:ln w="127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701173AE-6E92-432F-BFED-762AB3862A56}"/>
              </a:ext>
            </a:extLst>
          </p:cNvPr>
          <p:cNvCxnSpPr>
            <a:cxnSpLocks/>
            <a:stCxn id="4" idx="2"/>
          </p:cNvCxnSpPr>
          <p:nvPr/>
        </p:nvCxnSpPr>
        <p:spPr>
          <a:xfrm>
            <a:off x="3124020" y="4086129"/>
            <a:ext cx="0" cy="270671"/>
          </a:xfrm>
          <a:prstGeom prst="straightConnector1">
            <a:avLst/>
          </a:prstGeom>
          <a:ln w="127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27507306-7DF3-4E13-A14B-A16E3E4007EE}"/>
              </a:ext>
            </a:extLst>
          </p:cNvPr>
          <p:cNvCxnSpPr>
            <a:cxnSpLocks/>
            <a:stCxn id="4105" idx="2"/>
            <a:endCxn id="13322" idx="0"/>
          </p:cNvCxnSpPr>
          <p:nvPr/>
        </p:nvCxnSpPr>
        <p:spPr>
          <a:xfrm>
            <a:off x="3122725" y="5191013"/>
            <a:ext cx="1295" cy="885312"/>
          </a:xfrm>
          <a:prstGeom prst="straightConnector1">
            <a:avLst/>
          </a:prstGeom>
          <a:ln w="127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9AC5C79E-74EF-492F-85BB-3EFDE76C0332}"/>
              </a:ext>
            </a:extLst>
          </p:cNvPr>
          <p:cNvCxnSpPr>
            <a:cxnSpLocks/>
            <a:stCxn id="6162" idx="2"/>
            <a:endCxn id="86" idx="0"/>
          </p:cNvCxnSpPr>
          <p:nvPr/>
        </p:nvCxnSpPr>
        <p:spPr>
          <a:xfrm>
            <a:off x="5762002" y="2047015"/>
            <a:ext cx="0" cy="798606"/>
          </a:xfrm>
          <a:prstGeom prst="straightConnector1">
            <a:avLst/>
          </a:prstGeom>
          <a:ln w="12700">
            <a:solidFill>
              <a:srgbClr val="FF33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A6922C34-4485-467C-9831-F2BEE2412E20}"/>
              </a:ext>
            </a:extLst>
          </p:cNvPr>
          <p:cNvCxnSpPr>
            <a:cxnSpLocks/>
            <a:stCxn id="6162" idx="0"/>
            <a:endCxn id="6161" idx="2"/>
          </p:cNvCxnSpPr>
          <p:nvPr/>
        </p:nvCxnSpPr>
        <p:spPr>
          <a:xfrm flipV="1">
            <a:off x="5762002" y="1219200"/>
            <a:ext cx="0" cy="330442"/>
          </a:xfrm>
          <a:prstGeom prst="straightConnector1">
            <a:avLst/>
          </a:prstGeom>
          <a:ln w="12700">
            <a:solidFill>
              <a:srgbClr val="00CC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9E4AD8B0-BCC3-4839-A009-C2858D989B41}"/>
              </a:ext>
            </a:extLst>
          </p:cNvPr>
          <p:cNvCxnSpPr>
            <a:cxnSpLocks/>
            <a:stCxn id="86" idx="2"/>
            <a:endCxn id="4104" idx="0"/>
          </p:cNvCxnSpPr>
          <p:nvPr/>
        </p:nvCxnSpPr>
        <p:spPr>
          <a:xfrm>
            <a:off x="5762002" y="3342994"/>
            <a:ext cx="1" cy="798605"/>
          </a:xfrm>
          <a:prstGeom prst="straightConnector1">
            <a:avLst/>
          </a:prstGeom>
          <a:ln w="127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1D075469-545A-4795-A9D4-9C32ECBF0A3E}"/>
              </a:ext>
            </a:extLst>
          </p:cNvPr>
          <p:cNvCxnSpPr>
            <a:cxnSpLocks/>
            <a:stCxn id="6194" idx="0"/>
            <a:endCxn id="87" idx="2"/>
          </p:cNvCxnSpPr>
          <p:nvPr/>
        </p:nvCxnSpPr>
        <p:spPr>
          <a:xfrm flipV="1">
            <a:off x="7297503" y="1219200"/>
            <a:ext cx="0" cy="323083"/>
          </a:xfrm>
          <a:prstGeom prst="straightConnector1">
            <a:avLst/>
          </a:prstGeom>
          <a:ln w="12700">
            <a:solidFill>
              <a:srgbClr val="00CC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4CA24140-9E4C-4A0A-8851-5D95C8C137BE}"/>
              </a:ext>
            </a:extLst>
          </p:cNvPr>
          <p:cNvCxnSpPr>
            <a:cxnSpLocks/>
            <a:stCxn id="6194" idx="2"/>
            <a:endCxn id="13360" idx="0"/>
          </p:cNvCxnSpPr>
          <p:nvPr/>
        </p:nvCxnSpPr>
        <p:spPr>
          <a:xfrm>
            <a:off x="7297503" y="2514600"/>
            <a:ext cx="0" cy="762000"/>
          </a:xfrm>
          <a:prstGeom prst="straightConnector1">
            <a:avLst/>
          </a:prstGeom>
          <a:ln w="127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Connector: Elbow 37">
            <a:extLst>
              <a:ext uri="{FF2B5EF4-FFF2-40B4-BE49-F238E27FC236}">
                <a16:creationId xmlns:a16="http://schemas.microsoft.com/office/drawing/2014/main" id="{CC545251-6384-4AE2-A9EB-83D2D10615E5}"/>
              </a:ext>
            </a:extLst>
          </p:cNvPr>
          <p:cNvCxnSpPr>
            <a:cxnSpLocks/>
            <a:stCxn id="13360" idx="2"/>
            <a:endCxn id="62" idx="1"/>
          </p:cNvCxnSpPr>
          <p:nvPr/>
        </p:nvCxnSpPr>
        <p:spPr>
          <a:xfrm rot="16200000" flipH="1">
            <a:off x="6899280" y="5059755"/>
            <a:ext cx="1679904" cy="883459"/>
          </a:xfrm>
          <a:prstGeom prst="bentConnector2">
            <a:avLst/>
          </a:prstGeom>
          <a:ln w="127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153" name="Straight Arrow Connector 4152">
            <a:extLst>
              <a:ext uri="{FF2B5EF4-FFF2-40B4-BE49-F238E27FC236}">
                <a16:creationId xmlns:a16="http://schemas.microsoft.com/office/drawing/2014/main" id="{B7A433D2-6051-487B-9BC7-EE02DDCDF81D}"/>
              </a:ext>
            </a:extLst>
          </p:cNvPr>
          <p:cNvCxnSpPr>
            <a:stCxn id="2103" idx="0"/>
            <a:endCxn id="99" idx="2"/>
          </p:cNvCxnSpPr>
          <p:nvPr/>
        </p:nvCxnSpPr>
        <p:spPr>
          <a:xfrm flipV="1">
            <a:off x="3124020" y="1219200"/>
            <a:ext cx="0" cy="743717"/>
          </a:xfrm>
          <a:prstGeom prst="straightConnector1">
            <a:avLst/>
          </a:prstGeom>
          <a:ln w="12700">
            <a:solidFill>
              <a:srgbClr val="00CC00"/>
            </a:solidFill>
            <a:tailEnd type="triangle"/>
          </a:ln>
        </p:spPr>
        <p:style>
          <a:lnRef idx="1">
            <a:schemeClr val="accent1"/>
          </a:lnRef>
          <a:fillRef idx="0">
            <a:schemeClr val="accent1"/>
          </a:fillRef>
          <a:effectRef idx="0">
            <a:schemeClr val="accent1"/>
          </a:effectRef>
          <a:fontRef idx="minor">
            <a:schemeClr val="tx1"/>
          </a:fontRef>
        </p:style>
      </p:cxnSp>
      <p:cxnSp>
        <p:nvCxnSpPr>
          <p:cNvPr id="4158" name="Connector: Elbow 4157">
            <a:extLst>
              <a:ext uri="{FF2B5EF4-FFF2-40B4-BE49-F238E27FC236}">
                <a16:creationId xmlns:a16="http://schemas.microsoft.com/office/drawing/2014/main" id="{EB8D16EE-1364-4891-88EE-5CDFD1E01849}"/>
              </a:ext>
            </a:extLst>
          </p:cNvPr>
          <p:cNvCxnSpPr>
            <a:cxnSpLocks/>
            <a:stCxn id="4104" idx="3"/>
            <a:endCxn id="13360" idx="1"/>
          </p:cNvCxnSpPr>
          <p:nvPr/>
        </p:nvCxnSpPr>
        <p:spPr>
          <a:xfrm flipV="1">
            <a:off x="6364459" y="3969067"/>
            <a:ext cx="388976" cy="387733"/>
          </a:xfrm>
          <a:prstGeom prst="bentConnector3">
            <a:avLst>
              <a:gd name="adj1" fmla="val 50000"/>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52" name="Connector: Elbow 151">
            <a:extLst>
              <a:ext uri="{FF2B5EF4-FFF2-40B4-BE49-F238E27FC236}">
                <a16:creationId xmlns:a16="http://schemas.microsoft.com/office/drawing/2014/main" id="{0C4E1BAF-0789-4E7F-9B15-2D8AD70D08C9}"/>
              </a:ext>
            </a:extLst>
          </p:cNvPr>
          <p:cNvCxnSpPr>
            <a:cxnSpLocks/>
            <a:stCxn id="13360" idx="3"/>
            <a:endCxn id="9" idx="2"/>
          </p:cNvCxnSpPr>
          <p:nvPr/>
        </p:nvCxnSpPr>
        <p:spPr>
          <a:xfrm flipV="1">
            <a:off x="7841571" y="3722075"/>
            <a:ext cx="703497" cy="246992"/>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47" name="AutoShape 49">
            <a:extLst>
              <a:ext uri="{FF2B5EF4-FFF2-40B4-BE49-F238E27FC236}">
                <a16:creationId xmlns:a16="http://schemas.microsoft.com/office/drawing/2014/main" id="{AD1FFE6A-5E00-41AD-A203-00D4577B1CB6}"/>
              </a:ext>
            </a:extLst>
          </p:cNvPr>
          <p:cNvSpPr>
            <a:spLocks noChangeArrowheads="1"/>
          </p:cNvSpPr>
          <p:nvPr/>
        </p:nvSpPr>
        <p:spPr bwMode="auto">
          <a:xfrm>
            <a:off x="2884468" y="5451523"/>
            <a:ext cx="479103" cy="260997"/>
          </a:xfrm>
          <a:prstGeom prst="roundRect">
            <a:avLst>
              <a:gd name="adj" fmla="val 16667"/>
            </a:avLst>
          </a:prstGeom>
          <a:solidFill>
            <a:schemeClr val="tx2">
              <a:lumMod val="20000"/>
              <a:lumOff val="80000"/>
            </a:schemeClr>
          </a:solidFill>
          <a:ln w="6350">
            <a:solidFill>
              <a:schemeClr val="tx1"/>
            </a:solidFill>
            <a:headEnd/>
            <a:tailEnd/>
          </a:ln>
        </p:spPr>
        <p:style>
          <a:lnRef idx="2">
            <a:schemeClr val="dk1"/>
          </a:lnRef>
          <a:fillRef idx="1">
            <a:schemeClr val="lt1"/>
          </a:fillRef>
          <a:effectRef idx="0">
            <a:schemeClr val="dk1"/>
          </a:effectRef>
          <a:fontRef idx="minor">
            <a:schemeClr val="dk1"/>
          </a:fontRef>
        </p:style>
        <p:txBody>
          <a:bodyPr lIns="0" tIns="0" rIns="0" bIns="0" anchor="ctr"/>
          <a:lstStyle/>
          <a:p>
            <a:pPr algn="ctr">
              <a:defRPr/>
            </a:pPr>
            <a:endParaRPr lang="en-US" sz="1000" b="1" dirty="0">
              <a:solidFill>
                <a:schemeClr val="tx1"/>
              </a:solidFill>
              <a:ea typeface="Calibri" pitchFamily="34" charset="0"/>
              <a:cs typeface="Times New Roman" pitchFamily="18" charset="0"/>
            </a:endParaRPr>
          </a:p>
          <a:p>
            <a:pPr algn="ctr">
              <a:defRPr/>
            </a:pPr>
            <a:r>
              <a:rPr lang="en-US" sz="1000" b="1" dirty="0">
                <a:solidFill>
                  <a:schemeClr val="tx1"/>
                </a:solidFill>
                <a:ea typeface="Calibri" pitchFamily="34" charset="0"/>
                <a:cs typeface="Times New Roman" pitchFamily="18" charset="0"/>
              </a:rPr>
              <a:t>YES</a:t>
            </a:r>
          </a:p>
          <a:p>
            <a:pPr>
              <a:defRPr/>
            </a:pPr>
            <a:r>
              <a:rPr lang="en-US" sz="1000" b="1" dirty="0">
                <a:solidFill>
                  <a:schemeClr val="tx1"/>
                </a:solidFill>
                <a:ea typeface="Calibri" pitchFamily="34" charset="0"/>
                <a:cs typeface="Times New Roman" pitchFamily="18" charset="0"/>
              </a:rPr>
              <a:t>                            </a:t>
            </a:r>
            <a:endParaRPr lang="en-US" sz="1000" dirty="0">
              <a:solidFill>
                <a:schemeClr val="tx1"/>
              </a:solidFill>
              <a:ea typeface="Calibri" pitchFamily="34" charset="0"/>
              <a:cs typeface="Times New Roman" pitchFamily="18" charset="0"/>
            </a:endParaRPr>
          </a:p>
        </p:txBody>
      </p:sp>
      <p:sp>
        <p:nvSpPr>
          <p:cNvPr id="61" name="AutoShape 49">
            <a:extLst>
              <a:ext uri="{FF2B5EF4-FFF2-40B4-BE49-F238E27FC236}">
                <a16:creationId xmlns:a16="http://schemas.microsoft.com/office/drawing/2014/main" id="{A133DED2-263F-4B0F-A564-2893FD844032}"/>
              </a:ext>
            </a:extLst>
          </p:cNvPr>
          <p:cNvSpPr>
            <a:spLocks noChangeArrowheads="1"/>
          </p:cNvSpPr>
          <p:nvPr/>
        </p:nvSpPr>
        <p:spPr bwMode="auto">
          <a:xfrm>
            <a:off x="3899689" y="4803571"/>
            <a:ext cx="479103" cy="260997"/>
          </a:xfrm>
          <a:prstGeom prst="roundRect">
            <a:avLst>
              <a:gd name="adj" fmla="val 16667"/>
            </a:avLst>
          </a:prstGeom>
          <a:solidFill>
            <a:schemeClr val="tx2">
              <a:lumMod val="20000"/>
              <a:lumOff val="80000"/>
            </a:schemeClr>
          </a:solidFill>
          <a:ln w="6350">
            <a:solidFill>
              <a:schemeClr val="tx1"/>
            </a:solidFill>
            <a:headEnd/>
            <a:tailEnd/>
          </a:ln>
        </p:spPr>
        <p:style>
          <a:lnRef idx="2">
            <a:schemeClr val="dk1"/>
          </a:lnRef>
          <a:fillRef idx="1">
            <a:schemeClr val="lt1"/>
          </a:fillRef>
          <a:effectRef idx="0">
            <a:schemeClr val="dk1"/>
          </a:effectRef>
          <a:fontRef idx="minor">
            <a:schemeClr val="dk1"/>
          </a:fontRef>
        </p:style>
        <p:txBody>
          <a:bodyPr lIns="0" tIns="0" rIns="0" bIns="0" anchor="ctr"/>
          <a:lstStyle/>
          <a:p>
            <a:pPr algn="ctr">
              <a:defRPr/>
            </a:pPr>
            <a:endParaRPr lang="en-US" sz="1000" b="1" dirty="0">
              <a:solidFill>
                <a:schemeClr val="tx1"/>
              </a:solidFill>
              <a:ea typeface="Calibri" pitchFamily="34" charset="0"/>
              <a:cs typeface="Times New Roman" pitchFamily="18" charset="0"/>
            </a:endParaRPr>
          </a:p>
          <a:p>
            <a:pPr algn="ctr">
              <a:defRPr/>
            </a:pPr>
            <a:r>
              <a:rPr lang="en-US" sz="1000" b="1" dirty="0">
                <a:solidFill>
                  <a:schemeClr val="tx1"/>
                </a:solidFill>
                <a:ea typeface="Calibri" pitchFamily="34" charset="0"/>
                <a:cs typeface="Times New Roman" pitchFamily="18" charset="0"/>
              </a:rPr>
              <a:t>NO</a:t>
            </a:r>
          </a:p>
          <a:p>
            <a:pPr>
              <a:defRPr/>
            </a:pPr>
            <a:r>
              <a:rPr lang="en-US" sz="1000" b="1" dirty="0">
                <a:solidFill>
                  <a:schemeClr val="tx1"/>
                </a:solidFill>
                <a:ea typeface="Calibri" pitchFamily="34" charset="0"/>
                <a:cs typeface="Times New Roman" pitchFamily="18" charset="0"/>
              </a:rPr>
              <a:t>                            </a:t>
            </a:r>
            <a:endParaRPr lang="en-US" sz="1000" dirty="0">
              <a:solidFill>
                <a:schemeClr val="tx1"/>
              </a:solidFill>
              <a:ea typeface="Calibri" pitchFamily="34" charset="0"/>
              <a:cs typeface="Times New Roman" pitchFamily="18" charset="0"/>
            </a:endParaRPr>
          </a:p>
        </p:txBody>
      </p:sp>
      <p:sp>
        <p:nvSpPr>
          <p:cNvPr id="2" name="TextBox 1">
            <a:extLst>
              <a:ext uri="{FF2B5EF4-FFF2-40B4-BE49-F238E27FC236}">
                <a16:creationId xmlns:a16="http://schemas.microsoft.com/office/drawing/2014/main" id="{694A82ED-19C3-496F-ACA1-981B40CD535A}"/>
              </a:ext>
            </a:extLst>
          </p:cNvPr>
          <p:cNvSpPr txBox="1"/>
          <p:nvPr/>
        </p:nvSpPr>
        <p:spPr>
          <a:xfrm>
            <a:off x="196072" y="6586268"/>
            <a:ext cx="2138549" cy="246221"/>
          </a:xfrm>
          <a:prstGeom prst="rect">
            <a:avLst/>
          </a:prstGeom>
          <a:noFill/>
          <a:ln>
            <a:solidFill>
              <a:srgbClr val="002060"/>
            </a:solidFill>
          </a:ln>
        </p:spPr>
        <p:txBody>
          <a:bodyPr wrap="square" rtlCol="0">
            <a:spAutoFit/>
          </a:bodyPr>
          <a:lstStyle/>
          <a:p>
            <a:r>
              <a:rPr lang="en-US" sz="1000" dirty="0"/>
              <a:t>    Victim input and/or notification</a:t>
            </a:r>
          </a:p>
        </p:txBody>
      </p:sp>
      <p:sp>
        <p:nvSpPr>
          <p:cNvPr id="3" name="Star: 5 Points 2">
            <a:extLst>
              <a:ext uri="{FF2B5EF4-FFF2-40B4-BE49-F238E27FC236}">
                <a16:creationId xmlns:a16="http://schemas.microsoft.com/office/drawing/2014/main" id="{0C3A3E6C-E1B4-4D53-8195-C1ACEB55617E}"/>
              </a:ext>
            </a:extLst>
          </p:cNvPr>
          <p:cNvSpPr/>
          <p:nvPr/>
        </p:nvSpPr>
        <p:spPr>
          <a:xfrm>
            <a:off x="232360" y="6606550"/>
            <a:ext cx="129745" cy="151236"/>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Star: 5 Points 49">
            <a:extLst>
              <a:ext uri="{FF2B5EF4-FFF2-40B4-BE49-F238E27FC236}">
                <a16:creationId xmlns:a16="http://schemas.microsoft.com/office/drawing/2014/main" id="{6BA24661-EEBC-42C8-A147-A3E9A4A9277C}"/>
              </a:ext>
            </a:extLst>
          </p:cNvPr>
          <p:cNvSpPr/>
          <p:nvPr/>
        </p:nvSpPr>
        <p:spPr>
          <a:xfrm>
            <a:off x="4703944" y="3261280"/>
            <a:ext cx="129745" cy="151236"/>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Star: 5 Points 50">
            <a:extLst>
              <a:ext uri="{FF2B5EF4-FFF2-40B4-BE49-F238E27FC236}">
                <a16:creationId xmlns:a16="http://schemas.microsoft.com/office/drawing/2014/main" id="{1DCD70F3-AEDE-4F7D-BDA1-543FFBE72107}"/>
              </a:ext>
            </a:extLst>
          </p:cNvPr>
          <p:cNvSpPr/>
          <p:nvPr/>
        </p:nvSpPr>
        <p:spPr>
          <a:xfrm>
            <a:off x="6397818" y="5940382"/>
            <a:ext cx="129745" cy="151236"/>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Star: 5 Points 51">
            <a:extLst>
              <a:ext uri="{FF2B5EF4-FFF2-40B4-BE49-F238E27FC236}">
                <a16:creationId xmlns:a16="http://schemas.microsoft.com/office/drawing/2014/main" id="{9420BA11-8346-4AE4-89D0-FFB1918874E9}"/>
              </a:ext>
            </a:extLst>
          </p:cNvPr>
          <p:cNvSpPr/>
          <p:nvPr/>
        </p:nvSpPr>
        <p:spPr>
          <a:xfrm>
            <a:off x="8604825" y="3722075"/>
            <a:ext cx="129745" cy="151236"/>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Connector: Elbow 52">
            <a:extLst>
              <a:ext uri="{FF2B5EF4-FFF2-40B4-BE49-F238E27FC236}">
                <a16:creationId xmlns:a16="http://schemas.microsoft.com/office/drawing/2014/main" id="{9C82AD25-F9B7-46CF-8441-A9A50CBFA6D4}"/>
              </a:ext>
            </a:extLst>
          </p:cNvPr>
          <p:cNvCxnSpPr>
            <a:cxnSpLocks/>
          </p:cNvCxnSpPr>
          <p:nvPr/>
        </p:nvCxnSpPr>
        <p:spPr>
          <a:xfrm rot="5400000" flipH="1" flipV="1">
            <a:off x="3486068" y="3023881"/>
            <a:ext cx="484161" cy="172516"/>
          </a:xfrm>
          <a:prstGeom prst="bentConnector3">
            <a:avLst>
              <a:gd name="adj1" fmla="val -2162"/>
            </a:avLst>
          </a:prstGeom>
          <a:ln>
            <a:tailEnd type="triangle"/>
          </a:ln>
        </p:spPr>
        <p:style>
          <a:lnRef idx="1">
            <a:schemeClr val="accent1"/>
          </a:lnRef>
          <a:fillRef idx="0">
            <a:schemeClr val="accent1"/>
          </a:fillRef>
          <a:effectRef idx="0">
            <a:schemeClr val="accent1"/>
          </a:effectRef>
          <a:fontRef idx="minor">
            <a:schemeClr val="tx1"/>
          </a:fontRef>
        </p:style>
      </p:cxnSp>
      <p:sp>
        <p:nvSpPr>
          <p:cNvPr id="59" name="AutoShape 19">
            <a:extLst>
              <a:ext uri="{FF2B5EF4-FFF2-40B4-BE49-F238E27FC236}">
                <a16:creationId xmlns:a16="http://schemas.microsoft.com/office/drawing/2014/main" id="{1E66F402-EFB1-4F78-ACA2-8AA272EFA664}"/>
              </a:ext>
            </a:extLst>
          </p:cNvPr>
          <p:cNvSpPr>
            <a:spLocks noChangeArrowheads="1"/>
          </p:cNvSpPr>
          <p:nvPr/>
        </p:nvSpPr>
        <p:spPr bwMode="auto">
          <a:xfrm>
            <a:off x="3682266" y="2370685"/>
            <a:ext cx="663117" cy="497373"/>
          </a:xfrm>
          <a:prstGeom prst="flowChartAlternateProcess">
            <a:avLst/>
          </a:prstGeom>
          <a:solidFill>
            <a:schemeClr val="accent6">
              <a:lumMod val="40000"/>
              <a:lumOff val="60000"/>
            </a:schemeClr>
          </a:solidFill>
          <a:ln w="0">
            <a:solidFill>
              <a:schemeClr val="accent6">
                <a:lumMod val="75000"/>
              </a:schemeClr>
            </a:solidFill>
            <a:miter lim="800000"/>
            <a:headEnd/>
            <a:tailEnd/>
          </a:ln>
        </p:spPr>
        <p:txBody>
          <a:bodyPr lIns="0" tIns="0" rIns="0" bIns="0" anchor="ctr"/>
          <a:lstStyle/>
          <a:p>
            <a:pPr algn="ctr">
              <a:tabLst>
                <a:tab pos="914400" algn="r"/>
              </a:tabLst>
              <a:defRPr/>
            </a:pPr>
            <a:r>
              <a:rPr lang="en-US" sz="1000" b="1" dirty="0">
                <a:solidFill>
                  <a:srgbClr val="000000"/>
                </a:solidFill>
                <a:ea typeface="Calibri" pitchFamily="34" charset="0"/>
                <a:cs typeface="Times New Roman" pitchFamily="18" charset="0"/>
              </a:rPr>
              <a:t>CASE DISMISSED</a:t>
            </a:r>
          </a:p>
        </p:txBody>
      </p:sp>
      <p:sp>
        <p:nvSpPr>
          <p:cNvPr id="68" name="AutoShape 46">
            <a:extLst>
              <a:ext uri="{FF2B5EF4-FFF2-40B4-BE49-F238E27FC236}">
                <a16:creationId xmlns:a16="http://schemas.microsoft.com/office/drawing/2014/main" id="{4A195282-5457-4806-872E-D86BA72B5A4F}"/>
              </a:ext>
            </a:extLst>
          </p:cNvPr>
          <p:cNvSpPr>
            <a:spLocks noChangeArrowheads="1"/>
          </p:cNvSpPr>
          <p:nvPr/>
        </p:nvSpPr>
        <p:spPr bwMode="auto">
          <a:xfrm>
            <a:off x="937783" y="6157464"/>
            <a:ext cx="1215094" cy="367943"/>
          </a:xfrm>
          <a:prstGeom prst="roundRect">
            <a:avLst>
              <a:gd name="adj" fmla="val 16667"/>
            </a:avLst>
          </a:prstGeom>
          <a:solidFill>
            <a:srgbClr val="C6D9F1"/>
          </a:solidFill>
          <a:ln w="0">
            <a:solidFill>
              <a:srgbClr val="000000"/>
            </a:solidFill>
            <a:round/>
            <a:headEnd/>
            <a:tailEnd/>
          </a:ln>
        </p:spPr>
        <p:txBody>
          <a:bodyPr lIns="0" tIns="0" rIns="0" bIns="0" anchor="ctr"/>
          <a:lstStyle/>
          <a:p>
            <a:pPr algn="ctr"/>
            <a:r>
              <a:rPr lang="en-US" sz="1000" b="1" dirty="0">
                <a:solidFill>
                  <a:srgbClr val="000000"/>
                </a:solidFill>
                <a:ea typeface="Calibri" pitchFamily="34" charset="0"/>
                <a:cs typeface="Times New Roman" pitchFamily="18" charset="0"/>
              </a:rPr>
              <a:t>FOUND NOT GUILTY, CASE CLOSED</a:t>
            </a:r>
            <a:endParaRPr lang="en-US" sz="1000" b="1" dirty="0">
              <a:ea typeface="Calibri" pitchFamily="34" charset="0"/>
              <a:cs typeface="Times New Roman" pitchFamily="18" charset="0"/>
            </a:endParaRPr>
          </a:p>
        </p:txBody>
      </p:sp>
      <p:cxnSp>
        <p:nvCxnSpPr>
          <p:cNvPr id="33" name="Straight Arrow Connector 32">
            <a:extLst>
              <a:ext uri="{FF2B5EF4-FFF2-40B4-BE49-F238E27FC236}">
                <a16:creationId xmlns:a16="http://schemas.microsoft.com/office/drawing/2014/main" id="{82C60A6A-EF3E-416A-843A-F30774969805}"/>
              </a:ext>
            </a:extLst>
          </p:cNvPr>
          <p:cNvCxnSpPr>
            <a:cxnSpLocks/>
            <a:stCxn id="13322" idx="1"/>
            <a:endCxn id="68" idx="3"/>
          </p:cNvCxnSpPr>
          <p:nvPr/>
        </p:nvCxnSpPr>
        <p:spPr>
          <a:xfrm flipH="1" flipV="1">
            <a:off x="2152877" y="6341436"/>
            <a:ext cx="459079" cy="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27410F9E-04A6-4367-9295-5C751E5A2A53}"/>
              </a:ext>
            </a:extLst>
          </p:cNvPr>
          <p:cNvCxnSpPr>
            <a:cxnSpLocks/>
            <a:stCxn id="61" idx="0"/>
          </p:cNvCxnSpPr>
          <p:nvPr/>
        </p:nvCxnSpPr>
        <p:spPr>
          <a:xfrm flipH="1" flipV="1">
            <a:off x="4139240" y="3832568"/>
            <a:ext cx="1" cy="9710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Connector: Elbow 40">
            <a:extLst>
              <a:ext uri="{FF2B5EF4-FFF2-40B4-BE49-F238E27FC236}">
                <a16:creationId xmlns:a16="http://schemas.microsoft.com/office/drawing/2014/main" id="{B859268F-5901-433F-A5B8-7124850C7107}"/>
              </a:ext>
            </a:extLst>
          </p:cNvPr>
          <p:cNvCxnSpPr>
            <a:cxnSpLocks/>
          </p:cNvCxnSpPr>
          <p:nvPr/>
        </p:nvCxnSpPr>
        <p:spPr>
          <a:xfrm rot="16200000" flipV="1">
            <a:off x="3179530" y="3493739"/>
            <a:ext cx="1575876" cy="324522"/>
          </a:xfrm>
          <a:prstGeom prst="bentConnector3">
            <a:avLst>
              <a:gd name="adj1" fmla="val 264"/>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B615510B-C8E4-4D58-BB65-A7D387CE712B}"/>
              </a:ext>
            </a:extLst>
          </p:cNvPr>
          <p:cNvCxnSpPr>
            <a:cxnSpLocks/>
            <a:endCxn id="61" idx="1"/>
          </p:cNvCxnSpPr>
          <p:nvPr/>
        </p:nvCxnSpPr>
        <p:spPr>
          <a:xfrm>
            <a:off x="3633494" y="4934069"/>
            <a:ext cx="26619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Star: 5 Points 59">
            <a:extLst>
              <a:ext uri="{FF2B5EF4-FFF2-40B4-BE49-F238E27FC236}">
                <a16:creationId xmlns:a16="http://schemas.microsoft.com/office/drawing/2014/main" id="{375188CF-FD24-4754-80DF-1C28BBBC61E1}"/>
              </a:ext>
            </a:extLst>
          </p:cNvPr>
          <p:cNvSpPr/>
          <p:nvPr/>
        </p:nvSpPr>
        <p:spPr>
          <a:xfrm>
            <a:off x="3564215" y="4318908"/>
            <a:ext cx="129745" cy="151236"/>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1206</TotalTime>
  <Words>249</Words>
  <Application>Microsoft Office PowerPoint</Application>
  <PresentationFormat>On-screen Show (4:3)</PresentationFormat>
  <Paragraphs>72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Oregon Youth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lingelc</dc:creator>
  <cp:lastModifiedBy>OBrien Helen</cp:lastModifiedBy>
  <cp:revision>123</cp:revision>
  <cp:lastPrinted>2017-02-06T21:11:03Z</cp:lastPrinted>
  <dcterms:created xsi:type="dcterms:W3CDTF">2012-11-16T19:04:33Z</dcterms:created>
  <dcterms:modified xsi:type="dcterms:W3CDTF">2023-02-16T19:00:34Z</dcterms:modified>
</cp:coreProperties>
</file>