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1657" autoAdjust="0"/>
  </p:normalViewPr>
  <p:slideViewPr>
    <p:cSldViewPr snapToGrid="0">
      <p:cViewPr>
        <p:scale>
          <a:sx n="100" d="100"/>
          <a:sy n="100" d="100"/>
        </p:scale>
        <p:origin x="87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6C700-DA72-4781-8BCD-265A198B92AE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2C52B-0667-4995-8711-B342FB343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38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12C52B-0667-4995-8711-B342FB3431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81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12C52B-0667-4995-8711-B342FB3431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59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12C52B-0667-4995-8711-B342FB3431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84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Any individual who is expected, or reasonably likely, to interact with any participating minor during the course of program activities.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Staff, Volunteers, Contractors, </a:t>
            </a:r>
            <a:r>
              <a:rPr lang="en-US" sz="1200" dirty="0" err="1"/>
              <a:t>ect</a:t>
            </a:r>
            <a:r>
              <a:rPr lang="en-US" sz="1200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Interaction includes physical contact, oral and written communication, and the transmission of images and sound, and may be in person or by electronic (or similar) means.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Key takeaways here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/>
              <a:t>In person or electronics-so that means emails and virtual interactions are included in this.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Anyone under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12C52B-0667-4995-8711-B342FB3431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49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12C52B-0667-4995-8711-B342FB3431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7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12C52B-0667-4995-8711-B342FB3431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54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12C52B-0667-4995-8711-B342FB3431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77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12C52B-0667-4995-8711-B342FB3431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34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12C52B-0667-4995-8711-B342FB3431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3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42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4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7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34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0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5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7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9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5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4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09DD40-826A-46D2-B4F1-EF1D67C3CE8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9450F3C-3591-4122-8C47-9A9ABCA8AA6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10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cac.org/recorded_trainings/preventing-child-sexual-abuse-in-youth-serving-organization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ps.usdoj.gov/RIC/ric.php?page=detail&amp;id=COPS-P26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7349F1-DF17-C6F9-7BD5-B1C3758E2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Understanding the Determination of Suitability Award Condition</a:t>
            </a:r>
            <a:br>
              <a:rPr lang="en-US" dirty="0"/>
            </a:b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BEB33F-4A93-7166-9BAB-BA34AEC7E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5262310"/>
            <a:ext cx="10058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Directors day 2023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549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4AAA502-5435-489E-9538-3A40E6C71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6C3985-394E-393C-3389-1FA36F3360A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637768" y="2514600"/>
            <a:ext cx="10916463" cy="1767507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9AC0290-4702-4519-B0F4-C2A468809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18770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DE42378B-2E28-4810-8421-7A473A40E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D91DD17-237F-4811-BC0E-128EB1BD7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960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0D6E-DDD0-4664-5B28-F6957F5B1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17838"/>
            <a:ext cx="10058400" cy="877330"/>
          </a:xfrm>
          <a:solidFill>
            <a:schemeClr val="bg2"/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kumimoji="0" lang="en-US" i="0" u="none" strike="noStrike" cap="none" normalizeH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</a:rPr>
              <a:t>When?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0D9D6-E13C-3A29-514D-7D3349DFB66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379838" y="2520778"/>
            <a:ext cx="10058400" cy="3064475"/>
          </a:xfrm>
        </p:spPr>
        <p:txBody>
          <a:bodyPr vert="horz" lIns="0" tIns="45720" rIns="0" bIns="45720" rtlCol="0">
            <a:normAutofit/>
          </a:bodyPr>
          <a:lstStyle/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Condition applies when……</a:t>
            </a:r>
          </a:p>
          <a:p>
            <a:pPr lvl="1" algn="l"/>
            <a:endParaRPr lang="en-US" sz="2800" dirty="0"/>
          </a:p>
          <a:p>
            <a:pPr lvl="1" algn="l"/>
            <a:r>
              <a:rPr lang="en-US" sz="2800" dirty="0"/>
              <a:t>OVW and OVC funds are included in one or more of your awards. </a:t>
            </a:r>
          </a:p>
          <a:p>
            <a:pPr marL="201168" lvl="1" indent="0" algn="l">
              <a:buFont typeface="Calibri" panose="020F0502020204030204" pitchFamily="34" charset="0"/>
              <a:buNone/>
            </a:pPr>
            <a:r>
              <a:rPr lang="en-US" sz="2800" dirty="0"/>
              <a:t>	</a:t>
            </a:r>
            <a:r>
              <a:rPr lang="en-US" sz="2800" b="1" dirty="0"/>
              <a:t>AND</a:t>
            </a:r>
          </a:p>
          <a:p>
            <a:pPr lvl="1" algn="l"/>
            <a:r>
              <a:rPr lang="en-US" sz="2800" dirty="0"/>
              <a:t>Grant funded activities have the purpose of benefitting minors. 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946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20AE8-7FAE-6CC5-3051-F97DD48B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20117"/>
            <a:ext cx="10058400" cy="999764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</a:b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Who?</a:t>
            </a:r>
            <a:endParaRPr lang="en-US" sz="5300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05EB-ACDB-0E8C-9383-1798B8E19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79374"/>
            <a:ext cx="10058400" cy="4448432"/>
          </a:xfrm>
        </p:spPr>
        <p:txBody>
          <a:bodyPr anchor="ctr">
            <a:normAutofit fontScale="40000" lnSpcReduction="20000"/>
          </a:bodyPr>
          <a:lstStyle/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endParaRPr lang="en-US" sz="2000" dirty="0"/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5900" dirty="0"/>
              <a:t>Who in your organization does this apply to?</a:t>
            </a:r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5900" dirty="0"/>
              <a:t>What does interaction mean?</a:t>
            </a:r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5900" dirty="0"/>
              <a:t>Who is a participating minor?</a:t>
            </a:r>
          </a:p>
          <a:p>
            <a:pPr marL="201168" lvl="1" indent="0">
              <a:buNone/>
            </a:pPr>
            <a:endParaRPr lang="en-US" sz="5900" dirty="0"/>
          </a:p>
          <a:p>
            <a:pPr marL="201168" lvl="1" indent="0">
              <a:buNone/>
            </a:pPr>
            <a:endParaRPr lang="en-US" sz="5900" dirty="0"/>
          </a:p>
          <a:p>
            <a:pPr marL="201168" lvl="1" indent="0">
              <a:buNone/>
            </a:pPr>
            <a:r>
              <a:rPr lang="en-US" sz="5900" dirty="0"/>
              <a:t>The following individuals are NOT included in this requirement:</a:t>
            </a:r>
          </a:p>
          <a:p>
            <a:pPr lvl="1"/>
            <a:r>
              <a:rPr lang="en-US" sz="5900" dirty="0"/>
              <a:t> other participating minors, another client, a minor’s parent</a:t>
            </a:r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lnSpc>
                <a:spcPct val="200000"/>
              </a:lnSpc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8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A4C6E-D260-1F5D-8A42-8767D660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8209"/>
            <a:ext cx="10058400" cy="897101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DD0EA-8F8F-8B98-479E-E14518A0B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dirty="0"/>
              <a:t>Programs must formally determine that someone is “suitable” to interact with minors through a comprehensive background check.</a:t>
            </a:r>
          </a:p>
          <a:p>
            <a:pPr lvl="0"/>
            <a:endParaRPr lang="en-US" sz="2400" dirty="0"/>
          </a:p>
          <a:p>
            <a:r>
              <a:rPr lang="en-US" sz="2400" dirty="0"/>
              <a:t>Specific requirements for background checks should include: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A review of the previous 5 years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Fingerprint based criminal history report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Website checks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Completed every 5 years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6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BAD59-4177-B559-2CC4-B7AF9B766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669" y="526449"/>
            <a:ext cx="10058400" cy="983598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14CD4-603E-49F5-F818-CA2846ED0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07518"/>
            <a:ext cx="10058400" cy="4023360"/>
          </a:xfrm>
        </p:spPr>
        <p:txBody>
          <a:bodyPr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Programs must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maintain written documentation on file, which includes: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person’s name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date of background check results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Date of suitability determination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determination of suitability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 made the determination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determination should be made by someone with adequate knowledge of the awarded program, condition requirements, and the organization’s background check policies.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55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E2E2F-BFFB-3E83-5DD9-5823A6B40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What CVSSD Will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DBD33-501F-A022-F540-D19A191DE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noProof="0" dirty="0"/>
              <a:t>During the Monitoring process, fund coordinators will ask to review the following: </a:t>
            </a:r>
          </a:p>
          <a:p>
            <a:pPr lvl="0"/>
            <a:endParaRPr lang="en-US" noProof="0" dirty="0"/>
          </a:p>
          <a:p>
            <a:pPr lvl="1"/>
            <a:r>
              <a:rPr lang="en-US" sz="2000" noProof="0" dirty="0"/>
              <a:t>Organization’s policy (procedure, determination factors, frequency, search method) </a:t>
            </a:r>
          </a:p>
          <a:p>
            <a:pPr lvl="1"/>
            <a:r>
              <a:rPr lang="en-US" sz="2000" noProof="0" dirty="0"/>
              <a:t>Documentation of determination</a:t>
            </a:r>
          </a:p>
          <a:p>
            <a:pPr lvl="1"/>
            <a:r>
              <a:rPr lang="en-US" sz="2000" noProof="0" dirty="0"/>
              <a:t>Confirmation that the determination was made prior to interaction with minor(s)</a:t>
            </a:r>
          </a:p>
          <a:p>
            <a:pPr lvl="1"/>
            <a:r>
              <a:rPr lang="en-US" sz="2000" noProof="0" dirty="0"/>
              <a:t>Confirmation that the determination is renewed every 5 year</a:t>
            </a:r>
          </a:p>
          <a:p>
            <a:pPr lvl="1"/>
            <a:r>
              <a:rPr lang="en-US" sz="2000" noProof="0" dirty="0"/>
              <a:t>Documentation for subawards (showing special condition is met)</a:t>
            </a:r>
          </a:p>
          <a:p>
            <a:pPr lvl="1"/>
            <a:endParaRPr lang="en-US" sz="2000" noProof="0" dirty="0"/>
          </a:p>
          <a:p>
            <a:pPr lvl="0"/>
            <a:endParaRPr lang="en-US" noProof="0" dirty="0"/>
          </a:p>
          <a:p>
            <a:pPr lvl="0"/>
            <a:r>
              <a:rPr lang="en-US" noProof="0" dirty="0"/>
              <a:t>CVSSD will NOT review background check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977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40B65C-BC79-36D2-4767-45F7940B0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A5F-FBCD-F473-1541-F34C2288F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en-US" b="1" i="1" dirty="0"/>
              <a:t>Preventing Child Sexual Abuse in Youth-Serving Organizations</a:t>
            </a:r>
            <a:r>
              <a:rPr lang="en-US" i="1" dirty="0"/>
              <a:t>, </a:t>
            </a:r>
            <a:r>
              <a:rPr lang="en-US" dirty="0"/>
              <a:t>webinar by the National Children’s Advocacy Center, available on OVW’s website.</a:t>
            </a:r>
          </a:p>
          <a:p>
            <a:pPr lvl="1"/>
            <a:r>
              <a:rPr lang="en-US" dirty="0">
                <a:hlinkClick r:id="rId3"/>
              </a:rPr>
              <a:t>https://www.nationalcac.org/recorded_trainings/preventing-child-sexual-abuse-in-youth-serving-organizations/</a:t>
            </a:r>
            <a:r>
              <a:rPr lang="en-US" dirty="0"/>
              <a:t> </a:t>
            </a:r>
          </a:p>
          <a:p>
            <a:endParaRPr lang="en-US" b="1" i="1" dirty="0"/>
          </a:p>
          <a:p>
            <a:r>
              <a:rPr lang="en-US" b="1" i="1" dirty="0"/>
              <a:t>What You Need to Know About Background Screening</a:t>
            </a:r>
            <a:r>
              <a:rPr lang="en-US" b="1" dirty="0"/>
              <a:t>, Guidebook by DOJ’s</a:t>
            </a:r>
            <a:r>
              <a:rPr lang="en-US" dirty="0"/>
              <a:t> Office of Community Oriented Policing Services and National Center for Missing and Exploited Children.</a:t>
            </a:r>
            <a:endParaRPr lang="en-US" b="1" dirty="0"/>
          </a:p>
          <a:p>
            <a:pPr lvl="1"/>
            <a:r>
              <a:rPr lang="en-US" dirty="0">
                <a:hlinkClick r:id="rId4"/>
              </a:rPr>
              <a:t>https://cops.usdoj.gov/RIC/ric.php?page=detail&amp;id=COPS-P260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504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70 Best Trivia Questions With Answers">
            <a:extLst>
              <a:ext uri="{FF2B5EF4-FFF2-40B4-BE49-F238E27FC236}">
                <a16:creationId xmlns:a16="http://schemas.microsoft.com/office/drawing/2014/main" id="{95CD6F0F-0346-4B52-FA13-A42CAEF0D3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r="333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8696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124</TotalTime>
  <Words>457</Words>
  <Application>Microsoft Office PowerPoint</Application>
  <PresentationFormat>Widescreen</PresentationFormat>
  <Paragraphs>74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Retrospect</vt:lpstr>
      <vt:lpstr>  Understanding the Determination of Suitability Award Condition </vt:lpstr>
      <vt:lpstr>PowerPoint Presentation</vt:lpstr>
      <vt:lpstr>When?</vt:lpstr>
      <vt:lpstr>          Who?</vt:lpstr>
      <vt:lpstr>How?</vt:lpstr>
      <vt:lpstr>What?</vt:lpstr>
      <vt:lpstr>What CVSSD Will Review</vt:lpstr>
      <vt:lpstr>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Understanding the Determination of Suitability Award Condition </dc:title>
  <dc:creator>Escobedo Susana</dc:creator>
  <cp:lastModifiedBy>Escobedo Susana</cp:lastModifiedBy>
  <cp:revision>2</cp:revision>
  <dcterms:created xsi:type="dcterms:W3CDTF">2023-05-02T16:53:08Z</dcterms:created>
  <dcterms:modified xsi:type="dcterms:W3CDTF">2023-05-02T21:27:49Z</dcterms:modified>
</cp:coreProperties>
</file>